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8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40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18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181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5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8637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12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376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24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3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7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1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1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1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54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37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0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363A5-38B5-4678-B002-FADE0E720BCF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BC5BCC2-62AA-4727-A165-BFAA1C715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58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  <p:sldLayoutId id="2147483956" r:id="rId13"/>
    <p:sldLayoutId id="2147483957" r:id="rId14"/>
    <p:sldLayoutId id="2147483958" r:id="rId15"/>
    <p:sldLayoutId id="21474839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13" y="300251"/>
            <a:ext cx="11805312" cy="371219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 диалог</a:t>
            </a:r>
            <a:b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«Составление технологической карты урока»</a:t>
            </a:r>
            <a:r>
              <a:rPr lang="ru-RU" sz="4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49921" y="4844955"/>
            <a:ext cx="6366681" cy="1310185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Русакович Марина Александровна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</a:t>
            </a:r>
          </a:p>
          <a:p>
            <a:pPr algn="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ГУО «Средняя школа №13 г. Мозыря»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8406"/>
            <a:ext cx="8596668" cy="94624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?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87857"/>
            <a:ext cx="8596668" cy="4253505"/>
          </a:xfrm>
        </p:spPr>
        <p:txBody>
          <a:bodyPr/>
          <a:lstStyle/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способствовать обогащению словарного запаса учащихся;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способствовать развитию внимания, памяти, мышления;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содействовать развитию умения высказываться логично, связно, делать выводы, сравнивать;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создать условия для развития таких способностей учащихся, как умение анализировать, сравнивать и обобщать.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2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51379"/>
            <a:ext cx="10131693" cy="4681182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условия для отработки лексических навыков,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способствовать формированию;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стимулировать учащихся к формированию умение выделять главное, существенное в изучаемом материале, сравнивать, обобщать изучаемые факты, логически излагать свои мысли (например, предусмотреть с этой целью в ходе занятия дополнительные контрольные вопросы, сравнение понятий, оглавление текста и пр.);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контроль знаний и умений по теме;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организовать работу учащихся по совершенствованию навыков изучающему чтению.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3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982" y="0"/>
            <a:ext cx="8596668" cy="132080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prstClr val="black"/>
                </a:solidFill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7" y="1023582"/>
            <a:ext cx="10904560" cy="5677469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содействовать развитию интереса к изучению иностранного языка;</a:t>
            </a: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содействовать в ходе занятий формированию основных мировоззренческих идей (например, материальности мира, причинно-следственных связей между явлениями, развитие в природе и обществе, познаваемость мира и его закономерностей);</a:t>
            </a: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обеспечить нравственное воспитание учащихся (патриотизм, коллективизм, гуманизм и других общечеловеческих ценностей);</a:t>
            </a: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содействовать трудовому воспитанию учащихся;</a:t>
            </a: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содействовать эстетическому воспитанию учащихся (например, ознакомить с произведениями литературы и искусства, эстетикой труда, природы, науки, быта и прочее);</a:t>
            </a: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содействовать физическому воспитанию учащихся (заботиться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ru-RU" sz="8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профилактике 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утомляемости на уроке);</a:t>
            </a: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обращать внимание на устранение типичных недостатков в воспитании учащихся (недисциплинированность, нетактичность, необязательность и т.д.);</a:t>
            </a: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способствовать воспитанию усидчивости, умение преодолевать трудности, аккуратности при выполнении заданий, силы воли, настойчивости, упорства; добиваться систематического выполнения домашнего задания, посильности заданий, не допускающих перегрузки.</a:t>
            </a:r>
            <a:endParaRPr lang="ru-RU" sz="8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2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09433"/>
            <a:ext cx="8596668" cy="608690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Оборудование: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доска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аудиопроигрыватель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проектор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компьютер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Дидактическое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оснащение: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- учебник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- рабочая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тетрадь,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- наглядный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- раздаточный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материал.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8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744543"/>
              </p:ext>
            </p:extLst>
          </p:nvPr>
        </p:nvGraphicFramePr>
        <p:xfrm>
          <a:off x="398545" y="428655"/>
          <a:ext cx="10819914" cy="701438"/>
        </p:xfrm>
        <a:graphic>
          <a:graphicData uri="http://schemas.openxmlformats.org/drawingml/2006/table">
            <a:tbl>
              <a:tblPr firstRow="1" firstCol="1" bandRow="1"/>
              <a:tblGrid>
                <a:gridCol w="2644905"/>
                <a:gridCol w="5172502"/>
                <a:gridCol w="3002507"/>
              </a:tblGrid>
              <a:tr h="473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проведения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Обучающие и развивающие задания каждого этапа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Диагностирующие задания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8545"/>
            <a:ext cx="1537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№1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60721"/>
              </p:ext>
            </p:extLst>
          </p:nvPr>
        </p:nvGraphicFramePr>
        <p:xfrm>
          <a:off x="412192" y="1703792"/>
          <a:ext cx="10860858" cy="662091"/>
        </p:xfrm>
        <a:graphic>
          <a:graphicData uri="http://schemas.openxmlformats.org/drawingml/2006/table">
            <a:tbl>
              <a:tblPr firstRow="1" firstCol="1" bandRow="1"/>
              <a:tblGrid>
                <a:gridCol w="2167235"/>
                <a:gridCol w="2047164"/>
                <a:gridCol w="3179928"/>
                <a:gridCol w="3466531"/>
              </a:tblGrid>
              <a:tr h="433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Этапы урока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Задачи этапа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171264"/>
              </p:ext>
            </p:extLst>
          </p:nvPr>
        </p:nvGraphicFramePr>
        <p:xfrm>
          <a:off x="391355" y="2973383"/>
          <a:ext cx="10881696" cy="1022047"/>
        </p:xfrm>
        <a:graphic>
          <a:graphicData uri="http://schemas.openxmlformats.org/drawingml/2006/table">
            <a:tbl>
              <a:tblPr firstRow="1" firstCol="1" bandRow="1"/>
              <a:tblGrid>
                <a:gridCol w="1000717"/>
                <a:gridCol w="832514"/>
                <a:gridCol w="764274"/>
                <a:gridCol w="2320120"/>
                <a:gridCol w="2183642"/>
                <a:gridCol w="1951629"/>
                <a:gridCol w="1828800"/>
              </a:tblGrid>
              <a:tr h="793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Время, мин.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учебного материала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Методы и приёмы работы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474719"/>
              </p:ext>
            </p:extLst>
          </p:nvPr>
        </p:nvGraphicFramePr>
        <p:xfrm>
          <a:off x="412194" y="5783074"/>
          <a:ext cx="10847208" cy="586994"/>
        </p:xfrm>
        <a:graphic>
          <a:graphicData uri="http://schemas.openxmlformats.org/drawingml/2006/table">
            <a:tbl>
              <a:tblPr firstRow="1" firstCol="1" bandRow="1"/>
              <a:tblGrid>
                <a:gridCol w="3615736"/>
                <a:gridCol w="3615736"/>
                <a:gridCol w="3615736"/>
              </a:tblGrid>
              <a:tr h="239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Этапы урока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58365"/>
              </p:ext>
            </p:extLst>
          </p:nvPr>
        </p:nvGraphicFramePr>
        <p:xfrm>
          <a:off x="412192" y="4567873"/>
          <a:ext cx="10888155" cy="673646"/>
        </p:xfrm>
        <a:graphic>
          <a:graphicData uri="http://schemas.openxmlformats.org/drawingml/2006/table">
            <a:tbl>
              <a:tblPr firstRow="1" firstCol="1" bandRow="1"/>
              <a:tblGrid>
                <a:gridCol w="1457551"/>
                <a:gridCol w="1583140"/>
                <a:gridCol w="2538484"/>
                <a:gridCol w="2634018"/>
                <a:gridCol w="1132764"/>
                <a:gridCol w="1542198"/>
              </a:tblGrid>
              <a:tr h="443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 урока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Задача этапа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1287715"/>
            <a:ext cx="1537600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№2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552142"/>
            <a:ext cx="1537600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№3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115312"/>
            <a:ext cx="1537600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№4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377707"/>
            <a:ext cx="1537600" cy="4053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№5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35240"/>
              </p:ext>
            </p:extLst>
          </p:nvPr>
        </p:nvGraphicFramePr>
        <p:xfrm>
          <a:off x="295851" y="246441"/>
          <a:ext cx="11604997" cy="6522720"/>
        </p:xfrm>
        <a:graphic>
          <a:graphicData uri="http://schemas.openxmlformats.org/drawingml/2006/table">
            <a:tbl>
              <a:tblPr firstRow="1" firstCol="1" bandRow="1"/>
              <a:tblGrid>
                <a:gridCol w="6216047"/>
                <a:gridCol w="5388950"/>
              </a:tblGrid>
              <a:tr h="142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учителя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0" marR="3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Деятельность учащихся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0" marR="3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52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Проверяет готовность обучающихся к уроку.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Озвучивает тему и цель урока.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Уточняет понимание учащимися поставленных целей урока.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Выдвигает проблему.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Создаёт эмоциональный настрой на…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Формулирует задание…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Напоминает обучающимся, как…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Предлагает индивидуальные задания.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Контролирует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работы.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Осуществляет: индивидуальный контроль; выборочный контроль.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Организует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взаимопроверку; коллективную проверку; проверку выполнения упражнения; беседу по уточнению и конкретизации первичных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знаний.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Наводящими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вопросами помогает выявить причинно-следственные связи в…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Акцентирует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внимание на конечный результат учебной деятельности обучающихся на уроке.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0" marR="3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Записывают слова, предложения.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Выполняют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упражнение в тетради.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очереди комментируют…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Обосновывают выбор написания…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Приводят примеры.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Пишут под диктовку.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Проговаривают по цепочке.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Отвечают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вопросы учителя.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Выполняют задания по карточкам.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Объясняют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свой выбор.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Высказывают свои предположения в паре.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Сравнивают…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Читают текст.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Находят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тексте понятие, информацию.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Высказывают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своё мнение.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Осуществляют: самооценку, самопроверку, взаимопроверку, предварительную оценку.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Формулируют конечный результат своей работы на уроке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50" marR="39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08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137" y="243472"/>
            <a:ext cx="11518711" cy="650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Дата: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Класс: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Основные праздники Республики Беларусь и Великобритании. Чтение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урока: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4/10.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 урока: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знаний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умений и навыков.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урока: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традиционный.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работы: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индивидуальная, парная.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Используемые методы: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коммуникативный метод, игровой метод.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предполагается, что к концу урока учащиеся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 знать, какие праздники есть в  Великобритании,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 уметь составлять монологическое высказывание на основе прочитанного текста.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содействовать развитию навыков говорения на основе прочитанного текста.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Воспитательная: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способствовать развитию культуры взаимоотношений при работе в парах.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Развивающая: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условия для развития таких аналитических способностей учащихся, как умение сравнивать и обобщать.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Оборудование: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доска, мел, аудио-проигрыватель, </a:t>
            </a:r>
          </a:p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Дидактический материал: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учебное пособие для 5 класса, тетрадь-словарь, раздаточный материал, таблица, наглядный материал.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4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60" y="370768"/>
            <a:ext cx="9831173" cy="641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22" y="129084"/>
            <a:ext cx="10336141" cy="667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/>
          <a:srcRect b="3598"/>
          <a:stretch/>
        </p:blipFill>
        <p:spPr>
          <a:xfrm>
            <a:off x="445590" y="105250"/>
            <a:ext cx="10731926" cy="669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5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288" y="1032681"/>
            <a:ext cx="8596668" cy="1320800"/>
          </a:xfrm>
        </p:spPr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 -             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Конспект –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221006" cy="389901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краткое изложение, запись содержания какого-либо сочинения,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доклада, мероприятия.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заранее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намеченный порядок, последовательность осуществления какой-либо программы, выполнения работы, проведения мероприятия.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6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32" y="670851"/>
            <a:ext cx="11294002" cy="586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8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6224" t="25326" r="49965" b="20196"/>
          <a:stretch/>
        </p:blipFill>
        <p:spPr>
          <a:xfrm>
            <a:off x="6860609" y="0"/>
            <a:ext cx="5331391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27064" t="44916" r="48916" b="16465"/>
          <a:stretch/>
        </p:blipFill>
        <p:spPr>
          <a:xfrm>
            <a:off x="0" y="0"/>
            <a:ext cx="4861638" cy="43945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l="26749" t="39505" r="49126" b="35868"/>
          <a:stretch/>
        </p:blipFill>
        <p:spPr>
          <a:xfrm>
            <a:off x="2020444" y="4032914"/>
            <a:ext cx="4922496" cy="282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818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2956"/>
            <a:ext cx="9817794" cy="92804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Технологическая карта позволит учителю: 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955343"/>
            <a:ext cx="10118045" cy="5745708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реализовать планируемые результаты;  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определить универсальные учебные действия, которые формируются в процессе изучения конкретной темы, всего учебного курса;  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системно формировать у учащихся универсальные учебные действия; 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осмыслить и спроектировать последовательность работы по освоению темы от цели до конечного результата;  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определить уровень раскрытия понятий на данном этапе и соотнести его с дальнейшим обучением (вписать конкретный урок в систему уроков); 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освободить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время для творчества - использование готовых разработок по темам освобождает учителя от непродуктивной рутинной работы,  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выполнять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диагностику достижения планируемых результатов учащимися на каждом этапе освоения темы.  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соотнести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результат с целью обучения после создания продукта — набора технологических карт. 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обеспечить повышение качества образования. 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ехнологическая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карта позволит администрации школы контролировать выполнение программы и достижение планируемых результатов, а также осуществлять необходимую методическую помощь.</a:t>
            </a:r>
            <a:endParaRPr lang="ru-RU" sz="7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77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План-конспект  -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51379"/>
            <a:ext cx="8596668" cy="438998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(краткое описание этапов урока) + конспект (подробное описание деятельности учителя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учащегося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каждом из этапов).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План-конспект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отражение творческой мысли учителя, способ активизировать деятельность учащихся на творческое усвоение основ знаний, он отражает объём и содержание изучаемого материала, последовательность этапов урока, виды деятельности учащихся, оснащение, объём домашнего задания.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8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Технологическая карта -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05971"/>
            <a:ext cx="9531191" cy="4913194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технологической документации, в которой записан весь процесс обработки изделия, указаны операции и их составные части, материалы, оборудование и этапы, необходимое для изготовления изделия время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Технологическая карта урока 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обобщённо-графическое выражение сценария урока, основа его проектирования, средство представления индивидуальных методов работы.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2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310" y="477672"/>
            <a:ext cx="7813692" cy="590948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урока: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урока: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 урока: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урока: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работы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Используемые методы: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Оборудование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Дидактическое оснащение: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04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 урока: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1505"/>
            <a:ext cx="9053520" cy="4408226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урок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введения и первичного закрепления (лексических единиц),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урок закрепления,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урок тренировки употребления,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урок развития,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урок совершенствования,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урок комплексного применения,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урок обобщения и систематизации,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урок проверки ЗУН,</a:t>
            </a:r>
            <a:endParaRPr lang="ru-RU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урок комбинированный,</a:t>
            </a:r>
            <a:endParaRPr lang="ru-RU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урока: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88589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традиционный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нетрадиционный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(урок-экскурсия, урок-путешествие, интервью, интегрированный, проект, зачёт, деловая игра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lvl="0" indent="0">
              <a:lnSpc>
                <a:spcPct val="115000"/>
              </a:lnSpc>
              <a:buClr>
                <a:srgbClr val="5FCBEF"/>
              </a:buClr>
              <a:buNone/>
            </a:pP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Clr>
                <a:srgbClr val="5FCBEF"/>
              </a:buClr>
              <a:buNone/>
            </a:pP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работы: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индивидуальная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парная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коллективная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групповая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endParaRPr lang="ru-RU" sz="24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Используемые методы: </a:t>
            </a:r>
            <a: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5971"/>
            <a:ext cx="8596668" cy="4763068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коммуникативный метод,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игровой метод,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проекта,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проблемный метод,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дискуссии,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дебатов,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исследовательской деятельности,</a:t>
            </a:r>
          </a:p>
          <a:p>
            <a:pPr lvl="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 коллективного взаимодействия.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3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4485517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к окончанию урока учащиеся будут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уметь и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будут знать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ru-RU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образовательная,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развивающая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воспитательная. 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1156</Words>
  <Application>Microsoft Office PowerPoint</Application>
  <PresentationFormat>Широкоэкранный</PresentationFormat>
  <Paragraphs>202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 3</vt:lpstr>
      <vt:lpstr>Грань</vt:lpstr>
      <vt:lpstr>  Методический диалог   «Составление технологической карты урока» </vt:lpstr>
      <vt:lpstr>План -                    Конспект – </vt:lpstr>
      <vt:lpstr>План-конспект  - </vt:lpstr>
      <vt:lpstr>Технологическая карта - </vt:lpstr>
      <vt:lpstr>Презентация PowerPoint</vt:lpstr>
      <vt:lpstr>Тип урока:  </vt:lpstr>
      <vt:lpstr>Вид урока:  </vt:lpstr>
      <vt:lpstr>Используемые методы:  </vt:lpstr>
      <vt:lpstr>Цель:</vt:lpstr>
      <vt:lpstr>?</vt:lpstr>
      <vt:lpstr>?</vt:lpstr>
      <vt:lpstr>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Технологическая карта позволит учителю: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диалог    «Составление технологической карты урока» </dc:title>
  <dc:creator>1</dc:creator>
  <cp:lastModifiedBy>1</cp:lastModifiedBy>
  <cp:revision>16</cp:revision>
  <dcterms:created xsi:type="dcterms:W3CDTF">2022-03-29T18:56:56Z</dcterms:created>
  <dcterms:modified xsi:type="dcterms:W3CDTF">2022-03-31T16:06:04Z</dcterms:modified>
</cp:coreProperties>
</file>