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5" r:id="rId3"/>
    <p:sldId id="260" r:id="rId4"/>
    <p:sldId id="273" r:id="rId5"/>
    <p:sldId id="257" r:id="rId6"/>
    <p:sldId id="258" r:id="rId7"/>
    <p:sldId id="259" r:id="rId8"/>
    <p:sldId id="262" r:id="rId9"/>
    <p:sldId id="263" r:id="rId10"/>
    <p:sldId id="261" r:id="rId11"/>
    <p:sldId id="265" r:id="rId12"/>
    <p:sldId id="274" r:id="rId13"/>
    <p:sldId id="264" r:id="rId14"/>
    <p:sldId id="267" r:id="rId15"/>
    <p:sldId id="266" r:id="rId16"/>
    <p:sldId id="268" r:id="rId17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-108" y="-180"/>
      </p:cViewPr>
      <p:guideLst>
        <p:guide orient="horz" pos="2159"/>
        <p:guide pos="389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99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ий образ слайда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Замещающий текст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2"/>
          <a:srcRect r="2528" b="10909"/>
          <a:stretch>
            <a:fillRect/>
          </a:stretch>
        </p:blipFill>
        <p:spPr>
          <a:xfrm>
            <a:off x="239184" y="692150"/>
            <a:ext cx="11885083" cy="6110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117" y="549275"/>
            <a:ext cx="12192000" cy="151130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4233" y="2492375"/>
            <a:ext cx="7393517" cy="12223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007533" y="620713"/>
            <a:ext cx="103632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760FBDFE-C587-4B4C-A407-44438C67B59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831447-C893-4FB7-A405-85B25DF4EE9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831447-C893-4FB7-A405-85B25DF4EE9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  <a:t>3/29/2022</a:t>
            </a:fld>
            <a:endParaRPr lang="en-US" dirty="0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17" y="333375"/>
            <a:ext cx="12192000" cy="100965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13"/>
          <a:srcRect t="1094" r="8122" b="13318"/>
          <a:stretch>
            <a:fillRect/>
          </a:stretch>
        </p:blipFill>
        <p:spPr>
          <a:xfrm>
            <a:off x="7730067" y="4438650"/>
            <a:ext cx="4453467" cy="2333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9" name="Rectangle 5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760FBDFE-C587-4B4C-A407-44438C67B59E}" type="datetimeFigureOut">
              <a:rPr lang="en-US" smtClean="0"/>
              <a:t>3/29/2022</a:t>
            </a:fld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9AE70B2-8BF9-45C0-BB95-33D1B9D3A85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ldLvl="0" animBg="1"/>
      <p:bldP spid="1028" grpId="0" bldLvl="0"/>
    </p:bld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7745" y="621030"/>
            <a:ext cx="10363200" cy="2982595"/>
          </a:xfrm>
        </p:spPr>
        <p:txBody>
          <a:bodyPr/>
          <a:lstStyle/>
          <a:p>
            <a:r>
              <a:rPr lang="ru-RU" altLang="en-US" sz="4400" b="1"/>
              <a:t/>
            </a:r>
            <a:br>
              <a:rPr lang="ru-RU" altLang="en-US" sz="4400" b="1"/>
            </a:br>
            <a:r>
              <a:rPr lang="ru-RU" altLang="en-US" sz="4400" b="1"/>
              <a:t>ДЕЛОВАЯ ИГРА</a:t>
            </a:r>
            <a:br>
              <a:rPr lang="ru-RU" altLang="en-US" sz="4400" b="1"/>
            </a:br>
            <a:r>
              <a:rPr lang="ru-RU" altLang="en-US" sz="4400" b="1"/>
              <a:t>«КАК ПОДГОТОВИТЬ И ПРОВЕСТИ МАСТЕР-КЛАСС»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79823" y="4626321"/>
            <a:ext cx="7393517" cy="2038005"/>
          </a:xfrm>
        </p:spPr>
        <p:txBody>
          <a:bodyPr/>
          <a:lstStyle/>
          <a:p>
            <a:endParaRPr lang="ru-RU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Книга Татьяна Петровна, учитель истории</a:t>
            </a:r>
          </a:p>
          <a:p>
            <a:r>
              <a:rPr lang="ru-RU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Пилипончик</a:t>
            </a:r>
            <a:r>
              <a:rPr lang="ru-RU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Елена Николаевна, учитель обществоведения</a:t>
            </a:r>
          </a:p>
          <a:p>
            <a:r>
              <a:rPr lang="ru-RU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ГУО «Средняя школа №13 г. Мозыря»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-635"/>
            <a:ext cx="10972800" cy="1155065"/>
          </a:xfrm>
        </p:spPr>
        <p:txBody>
          <a:bodyPr/>
          <a:lstStyle/>
          <a:p>
            <a:r>
              <a:rPr lang="ru-RU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Возможная модель проведения мастер-класса   </a:t>
            </a:r>
            <a:r>
              <a:rPr lang="ru-RU" altLang="en-US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(фиксируется в технологической карте)</a:t>
            </a:r>
          </a:p>
        </p:txBody>
      </p:sp>
      <p:graphicFrame>
        <p:nvGraphicFramePr>
          <p:cNvPr id="4" name="Замещающее 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154430"/>
          <a:ext cx="10980420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0540"/>
                <a:gridCol w="3648710"/>
                <a:gridCol w="4281170"/>
              </a:tblGrid>
              <a:tr h="9144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>
                          <a:solidFill>
                            <a:schemeClr val="tx1"/>
                          </a:solidFill>
                        </a:rPr>
                        <a:t>Этапы работы мастер-класса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>
                          <a:solidFill>
                            <a:schemeClr val="tx1"/>
                          </a:solidFill>
                        </a:rPr>
                        <a:t>Содержание этапа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>
                          <a:solidFill>
                            <a:schemeClr val="tx1"/>
                          </a:solidFill>
                          <a:sym typeface="+mn-ea"/>
                        </a:rPr>
                        <a:t>Деятельность </a:t>
                      </a:r>
                      <a:endParaRPr lang="ru-RU" altLang="en-US" sz="180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ru-RU" altLang="en-US" sz="1800">
                          <a:solidFill>
                            <a:schemeClr val="tx1"/>
                          </a:solidFill>
                          <a:sym typeface="+mn-ea"/>
                        </a:rPr>
                        <a:t>участников</a:t>
                      </a:r>
                      <a:endParaRPr lang="ru-RU" altLang="en-US" sz="180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ru-RU" altLang="en-US" sz="18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Подготовительно-организационный</a:t>
                      </a:r>
                    </a:p>
                    <a:p>
                      <a:pPr>
                        <a:buNone/>
                      </a:pPr>
                      <a:endParaRPr lang="ru-RU" altLang="en-US" sz="1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ru-RU" altLang="en-US" sz="1600"/>
                        <a:t>Приветствие, вступительное </a:t>
                      </a:r>
                    </a:p>
                    <a:p>
                      <a:pPr algn="just">
                        <a:buNone/>
                      </a:pPr>
                      <a:r>
                        <a:rPr lang="ru-RU" altLang="en-US" sz="1600"/>
                        <a:t>слово мастера, необычное </a:t>
                      </a:r>
                    </a:p>
                    <a:p>
                      <a:pPr algn="just">
                        <a:buNone/>
                      </a:pPr>
                      <a:r>
                        <a:rPr lang="ru-RU" altLang="en-US" sz="1600"/>
                        <a:t>начало занятия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ru-RU" altLang="en-US" sz="1600"/>
                        <a:t>Встраиваются в диалог, проявляют активную позицию, тем самым помогая  мастеру в организации  занятия.</a:t>
                      </a:r>
                    </a:p>
                  </a:txBody>
                  <a:tcPr/>
                </a:tc>
              </a:tr>
              <a:tr h="17373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Основная часть.</a:t>
                      </a:r>
                    </a:p>
                    <a:p>
                      <a:pPr>
                        <a:buNone/>
                      </a:pPr>
                      <a:endParaRPr lang="ru-RU" altLang="en-US" sz="1000" b="1"/>
                    </a:p>
                    <a:p>
                      <a:pPr>
                        <a:buNone/>
                      </a:pPr>
                      <a:r>
                        <a:rPr lang="ru-RU" altLang="en-US" sz="1200" b="1"/>
                        <a:t>Содержание мастер-класса, его </a:t>
                      </a:r>
                    </a:p>
                    <a:p>
                      <a:pPr>
                        <a:buNone/>
                      </a:pPr>
                      <a:r>
                        <a:rPr lang="ru-RU" altLang="en-US" sz="1200" b="1"/>
                        <a:t>основная часть: план действий, </a:t>
                      </a:r>
                    </a:p>
                    <a:p>
                      <a:pPr>
                        <a:buNone/>
                      </a:pPr>
                      <a:r>
                        <a:rPr lang="ru-RU" altLang="en-US" sz="1200" b="1"/>
                        <a:t>включающий поэтапно реализацию </a:t>
                      </a:r>
                    </a:p>
                    <a:p>
                      <a:pPr>
                        <a:buNone/>
                      </a:pPr>
                      <a:r>
                        <a:rPr lang="ru-RU" altLang="en-US" sz="1200" b="1"/>
                        <a:t>темы.</a:t>
                      </a:r>
                    </a:p>
                    <a:p>
                      <a:pPr>
                        <a:buNone/>
                      </a:pPr>
                      <a:endParaRPr lang="ru-RU" altLang="en-US" sz="1600" b="1"/>
                    </a:p>
                    <a:p>
                      <a:pPr>
                        <a:buNone/>
                      </a:pPr>
                      <a:endParaRPr lang="ru-RU" altLang="en-US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600"/>
                        <a:t>Методические рекомендации педагога для воспроизведения темы мастер-класса. Показ приемов, используемых в  процессе мастер-класса, показ своих “изюминок” (приемов) с  комментариями.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600"/>
                        <a:t>Выполняют задания в соответствии с </a:t>
                      </a:r>
                    </a:p>
                    <a:p>
                      <a:pPr>
                        <a:buNone/>
                      </a:pPr>
                      <a:r>
                        <a:rPr lang="ru-RU" altLang="en-US" sz="1600"/>
                        <a:t>обозначенной задачей, индивидуальное создание задуманного.</a:t>
                      </a:r>
                    </a:p>
                  </a:txBody>
                  <a:tcPr/>
                </a:tc>
              </a:tr>
              <a:tr h="29565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+mn-ea"/>
                        </a:rPr>
                        <a:t>Афиширование- представление </a:t>
                      </a:r>
                      <a:endParaRPr lang="ru-RU" altLang="en-US" sz="1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>
                        <a:buNone/>
                      </a:pPr>
                      <a:r>
                        <a:rPr lang="ru-RU" altLang="en-US" sz="18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+mn-ea"/>
                        </a:rPr>
                        <a:t>выполненных работ.</a:t>
                      </a:r>
                      <a:endParaRPr lang="ru-RU" altLang="en-US" sz="1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>
                        <a:buNone/>
                      </a:pPr>
                      <a:r>
                        <a:rPr lang="ru-RU" altLang="en-US" sz="10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Заключительное слово.</a:t>
                      </a:r>
                    </a:p>
                    <a:p>
                      <a:pPr>
                        <a:buNone/>
                      </a:pPr>
                      <a:r>
                        <a:rPr lang="ru-RU" altLang="en-US" sz="10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Анализ ситуации по критериям:</a:t>
                      </a:r>
                    </a:p>
                    <a:p>
                      <a:pPr>
                        <a:buNone/>
                      </a:pPr>
                      <a:r>
                        <a:rPr lang="ru-RU" altLang="en-US" sz="10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овладение </a:t>
                      </a:r>
                    </a:p>
                    <a:p>
                      <a:pPr>
                        <a:buNone/>
                      </a:pPr>
                      <a:r>
                        <a:rPr lang="ru-RU" altLang="en-US" sz="10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общеинтеллектуальными </a:t>
                      </a:r>
                    </a:p>
                    <a:p>
                      <a:pPr>
                        <a:buNone/>
                      </a:pPr>
                      <a:r>
                        <a:rPr lang="ru-RU" altLang="en-US" sz="10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способами деятельности; </a:t>
                      </a:r>
                    </a:p>
                    <a:p>
                      <a:pPr>
                        <a:buNone/>
                      </a:pPr>
                      <a:r>
                        <a:rPr lang="ru-RU" altLang="en-US" sz="10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• развитие способности к </a:t>
                      </a:r>
                    </a:p>
                    <a:p>
                      <a:pPr>
                        <a:buNone/>
                      </a:pPr>
                      <a:r>
                        <a:rPr lang="ru-RU" altLang="en-US" sz="10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рефлексии;</a:t>
                      </a:r>
                    </a:p>
                    <a:p>
                      <a:pPr>
                        <a:buNone/>
                      </a:pPr>
                      <a:endParaRPr lang="ru-RU" altLang="en-US" sz="1600" b="0"/>
                    </a:p>
                    <a:p>
                      <a:pPr>
                        <a:buNone/>
                      </a:pPr>
                      <a:endParaRPr lang="ru-RU" altLang="en-US" sz="1600"/>
                    </a:p>
                    <a:p>
                      <a:pPr>
                        <a:buNone/>
                      </a:pPr>
                      <a:endParaRPr lang="ru-RU" altLang="en-US" sz="1600"/>
                    </a:p>
                    <a:p>
                      <a:pPr>
                        <a:buNone/>
                      </a:pPr>
                      <a:endParaRPr lang="ru-RU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600"/>
                        <a:t>Организует обмен мнениями присутствующих, дает оценку происходящему.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600"/>
                        <a:t>Рефлексия –активизация самооценки и  самоанализа по поводу  деятельности на  мастер-классе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1683945"/>
            <a:ext cx="10972800" cy="4761940"/>
          </a:xfrm>
        </p:spPr>
        <p:txBody>
          <a:bodyPr/>
          <a:lstStyle/>
          <a:p>
            <a:pPr marL="0" indent="0" algn="just">
              <a:buNone/>
            </a:pPr>
            <a:r>
              <a:rPr lang="ru-RU" altLang="en-US" sz="4000" dirty="0"/>
              <a:t>Результатом «мастер-класса» является </a:t>
            </a:r>
            <a:r>
              <a:rPr lang="ru-RU" altLang="en-US" sz="4400" b="1" dirty="0"/>
              <a:t>модель урока (занятия)</a:t>
            </a:r>
            <a:r>
              <a:rPr lang="ru-RU" altLang="en-US" sz="4000" dirty="0"/>
              <a:t>, которую разработал «учитель-ученик» под руководством «учителя-Мастера» с целью применения этой модели в практике собственной деятельности.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32205"/>
          </a:xfrm>
        </p:spPr>
        <p:txBody>
          <a:bodyPr/>
          <a:lstStyle/>
          <a:p>
            <a:r>
              <a:rPr lang="ru-RU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Эффективность подготовки и проведения мастер-класса выражается понятием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129530"/>
          </a:xfrm>
        </p:spPr>
        <p:txBody>
          <a:bodyPr/>
          <a:lstStyle/>
          <a:p>
            <a:pPr marL="0" indent="0">
              <a:buNone/>
            </a:pPr>
            <a:r>
              <a:rPr lang="ru-RU" altLang="en-US" dirty="0"/>
              <a:t>Используя кодировочную таблицу, расшифруйте слово</a:t>
            </a:r>
          </a:p>
          <a:p>
            <a:pPr marL="0" indent="0">
              <a:buNone/>
            </a:pPr>
            <a:r>
              <a:rPr lang="ru-RU" altLang="en-US" dirty="0"/>
              <a:t>каждая буква шифруется номером </a:t>
            </a:r>
            <a:r>
              <a:rPr lang="ru-RU" altLang="en-US" dirty="0" smtClean="0"/>
              <a:t>столбца и строки</a:t>
            </a:r>
            <a:endParaRPr lang="ru-RU" altLang="en-US" dirty="0"/>
          </a:p>
          <a:p>
            <a:pPr marL="0" indent="0">
              <a:buNone/>
            </a:pPr>
            <a:endParaRPr lang="ru-RU" altLang="en-US" dirty="0"/>
          </a:p>
        </p:txBody>
      </p:sp>
      <p:graphicFrame>
        <p:nvGraphicFramePr>
          <p:cNvPr id="5" name="Таблица 4"/>
          <p:cNvGraphicFramePr/>
          <p:nvPr/>
        </p:nvGraphicFramePr>
        <p:xfrm>
          <a:off x="6693535" y="4224655"/>
          <a:ext cx="5313680" cy="1344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210"/>
                <a:gridCol w="664210"/>
                <a:gridCol w="664210"/>
                <a:gridCol w="664210"/>
                <a:gridCol w="664210"/>
                <a:gridCol w="664210"/>
                <a:gridCol w="664210"/>
                <a:gridCol w="664210"/>
              </a:tblGrid>
              <a:tr h="67246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</a:tr>
              <a:tr h="67246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 9  1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0   1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2   6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1   9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5   4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7   5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8  2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4   5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ое соединение 5"/>
          <p:cNvCxnSpPr/>
          <p:nvPr/>
        </p:nvCxnSpPr>
        <p:spPr>
          <a:xfrm>
            <a:off x="7025640" y="4953635"/>
            <a:ext cx="43815" cy="615950"/>
          </a:xfrm>
          <a:prstGeom prst="lin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" name="Прямое соединение 6"/>
          <p:cNvCxnSpPr/>
          <p:nvPr/>
        </p:nvCxnSpPr>
        <p:spPr>
          <a:xfrm>
            <a:off x="7706995" y="4918075"/>
            <a:ext cx="21590" cy="615950"/>
          </a:xfrm>
          <a:prstGeom prst="lin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" name="Прямое соединение 7"/>
          <p:cNvCxnSpPr/>
          <p:nvPr/>
        </p:nvCxnSpPr>
        <p:spPr>
          <a:xfrm>
            <a:off x="8344535" y="4940300"/>
            <a:ext cx="10795" cy="659130"/>
          </a:xfrm>
          <a:prstGeom prst="lin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" name="Прямое соединение 8"/>
          <p:cNvCxnSpPr/>
          <p:nvPr/>
        </p:nvCxnSpPr>
        <p:spPr>
          <a:xfrm>
            <a:off x="9025890" y="4951095"/>
            <a:ext cx="22225" cy="626745"/>
          </a:xfrm>
          <a:prstGeom prst="lin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" name="Прямое соединение 9"/>
          <p:cNvCxnSpPr/>
          <p:nvPr/>
        </p:nvCxnSpPr>
        <p:spPr>
          <a:xfrm>
            <a:off x="9685655" y="4940300"/>
            <a:ext cx="22225" cy="626110"/>
          </a:xfrm>
          <a:prstGeom prst="lin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Прямое соединение 10"/>
          <p:cNvCxnSpPr/>
          <p:nvPr/>
        </p:nvCxnSpPr>
        <p:spPr>
          <a:xfrm flipH="1">
            <a:off x="10378440" y="4907280"/>
            <a:ext cx="21590" cy="670560"/>
          </a:xfrm>
          <a:prstGeom prst="lin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Прямое соединение 11"/>
          <p:cNvCxnSpPr/>
          <p:nvPr/>
        </p:nvCxnSpPr>
        <p:spPr>
          <a:xfrm>
            <a:off x="10972165" y="4907280"/>
            <a:ext cx="10795" cy="659130"/>
          </a:xfrm>
          <a:prstGeom prst="lin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Прямое соединение 12"/>
          <p:cNvCxnSpPr/>
          <p:nvPr/>
        </p:nvCxnSpPr>
        <p:spPr>
          <a:xfrm flipH="1">
            <a:off x="11664315" y="4918075"/>
            <a:ext cx="22225" cy="626745"/>
          </a:xfrm>
          <a:prstGeom prst="lin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4" name="Изображение 13" descr="slide7-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80" y="2884805"/>
            <a:ext cx="6307455" cy="3973195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5683885" y="7679055"/>
            <a:ext cx="75565" cy="7556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285750" y="2909570"/>
            <a:ext cx="6255385" cy="1314450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7" name="Блок-схема: альтернативный процесс 16"/>
          <p:cNvSpPr/>
          <p:nvPr/>
        </p:nvSpPr>
        <p:spPr>
          <a:xfrm>
            <a:off x="3616960" y="4053205"/>
            <a:ext cx="2561590" cy="2429510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качества подготовки и проведения мастер – класса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70180" y="1674891"/>
            <a:ext cx="11929745" cy="4969114"/>
          </a:xfrm>
        </p:spPr>
        <p:txBody>
          <a:bodyPr/>
          <a:lstStyle/>
          <a:p>
            <a:pPr marL="0" indent="0">
              <a:buNone/>
            </a:pPr>
            <a:r>
              <a:rPr lang="ru-RU" altLang="en-US" sz="2000" dirty="0"/>
              <a:t>            </a:t>
            </a:r>
            <a:r>
              <a:rPr lang="ru-RU" alt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Презентативность</a:t>
            </a: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</a:t>
            </a: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Эксклюзивность</a:t>
            </a:r>
            <a:endParaRPr lang="ru-RU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</a:t>
            </a:r>
          </a:p>
          <a:p>
            <a:pPr marL="0" indent="0">
              <a:buNone/>
            </a:pP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Прогрессивность                                                                 </a:t>
            </a:r>
            <a:r>
              <a:rPr lang="ru-RU" alt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Мотивированность</a:t>
            </a:r>
            <a:endParaRPr lang="ru-RU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</a:t>
            </a:r>
          </a:p>
          <a:p>
            <a:pPr marL="0" indent="0">
              <a:buNone/>
            </a:pP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Оптимальность                       </a:t>
            </a: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                             Технологичность</a:t>
            </a:r>
            <a:endParaRPr lang="ru-RU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</a:p>
          <a:p>
            <a:pPr marL="0" indent="0">
              <a:buNone/>
            </a:pP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</a:t>
            </a:r>
          </a:p>
          <a:p>
            <a:pPr marL="0" indent="0">
              <a:buNone/>
            </a:pP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</a:t>
            </a:r>
            <a:r>
              <a:rPr lang="ru-RU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Артистичность        </a:t>
            </a:r>
            <a:r>
              <a:rPr lang="ru-RU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                                   </a:t>
            </a: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Общая культура</a:t>
            </a:r>
            <a:endParaRPr lang="ru-RU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5400" b="1">
                <a:sym typeface="+mn-ea"/>
              </a:rPr>
              <a:t>Принцип мастер-класса: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1417955"/>
            <a:ext cx="11313160" cy="5170170"/>
          </a:xfrm>
        </p:spPr>
        <p:txBody>
          <a:bodyPr/>
          <a:lstStyle/>
          <a:p>
            <a:pPr marL="0" indent="0">
              <a:buNone/>
            </a:pPr>
            <a:endParaRPr lang="ru-RU" altLang="en-US" b="1">
              <a:sym typeface="+mn-ea"/>
            </a:endParaRPr>
          </a:p>
          <a:p>
            <a:pPr marL="0" indent="0">
              <a:buNone/>
            </a:pPr>
            <a:endParaRPr lang="ru-RU" altLang="en-US" b="1">
              <a:sym typeface="+mn-ea"/>
            </a:endParaRPr>
          </a:p>
          <a:p>
            <a:pPr marL="0" indent="0" algn="ctr">
              <a:buNone/>
            </a:pPr>
            <a:r>
              <a:rPr lang="ru-RU" altLang="en-US" sz="6000" b="1">
                <a:sym typeface="+mn-ea"/>
              </a:rPr>
              <a:t>«Я знаю, как это делать. Я научу вас»</a:t>
            </a:r>
            <a:endParaRPr lang="ru-RU" altLang="en-US" sz="6000" b="1"/>
          </a:p>
          <a:p>
            <a:endParaRPr lang="ru-RU" altLang="en-US" sz="60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61720"/>
          </a:xfrm>
        </p:spPr>
        <p:txBody>
          <a:bodyPr/>
          <a:lstStyle/>
          <a:p>
            <a:r>
              <a:rPr lang="ru-RU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РЕФЛЕКСИЯ (</a:t>
            </a:r>
            <a:r>
              <a:rPr lang="ru-RU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составь </a:t>
            </a:r>
            <a:r>
              <a:rPr lang="ru-RU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синквейн</a:t>
            </a:r>
            <a:r>
              <a:rPr lang="ru-RU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235585" y="1249378"/>
            <a:ext cx="11753215" cy="5416217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en-US" sz="2000" b="1" dirty="0"/>
              <a:t>Первая строчка стихотворения </a:t>
            </a:r>
            <a:r>
              <a:rPr lang="ru-RU" altLang="en-US" sz="2000" dirty="0"/>
              <a:t>— это его тема (существительное)</a:t>
            </a:r>
          </a:p>
          <a:p>
            <a:pPr marL="0" indent="0" algn="ctr">
              <a:buNone/>
            </a:pPr>
            <a:r>
              <a:rPr lang="ru-RU" altLang="en-US" sz="2000" b="1" dirty="0"/>
              <a:t>Вторая строка </a:t>
            </a:r>
            <a:r>
              <a:rPr lang="ru-RU" altLang="en-US" sz="2000" dirty="0"/>
              <a:t>состоит из двух слов, раскрывающих основную тему(два прилагательных)</a:t>
            </a:r>
          </a:p>
          <a:p>
            <a:pPr marL="0" indent="0" algn="ctr">
              <a:buNone/>
            </a:pPr>
            <a:r>
              <a:rPr lang="ru-RU" altLang="en-US" sz="2000" b="1" dirty="0"/>
              <a:t>Третьей строчкой</a:t>
            </a:r>
            <a:r>
              <a:rPr lang="ru-RU" altLang="en-US" sz="2000" dirty="0"/>
              <a:t>, посредством использования глаголов или деепричастий, описываются действия (три слова)</a:t>
            </a:r>
          </a:p>
          <a:p>
            <a:pPr marL="0" indent="0" algn="ctr">
              <a:buNone/>
            </a:pPr>
            <a:r>
              <a:rPr lang="ru-RU" altLang="en-US" sz="2000" b="1" dirty="0"/>
              <a:t>Четвертая строка</a:t>
            </a:r>
            <a:r>
              <a:rPr lang="ru-RU" altLang="en-US" sz="2000" dirty="0"/>
              <a:t> — это  целая фраза, при помощи которой высказывается свое отношение к теме (предложение, цитата, крылатое выражение)</a:t>
            </a:r>
          </a:p>
          <a:p>
            <a:pPr marL="0" indent="0" algn="ctr">
              <a:buNone/>
            </a:pPr>
            <a:r>
              <a:rPr lang="ru-RU" altLang="en-US" sz="2000" b="1" dirty="0"/>
              <a:t>Пятая строчка</a:t>
            </a:r>
            <a:r>
              <a:rPr lang="ru-RU" altLang="en-US" sz="2000" dirty="0"/>
              <a:t> — всего одно слово, которое представляет собой некий итог, резюме, Чаще всего это просто синоним к теме стихотворения.</a:t>
            </a:r>
          </a:p>
          <a:p>
            <a:pPr marL="0" indent="0" algn="ctr">
              <a:buNone/>
            </a:pPr>
            <a:r>
              <a:rPr lang="ru-RU" altLang="en-US" sz="2800" b="1" dirty="0" smtClean="0"/>
              <a:t>ПРИМЕР</a:t>
            </a:r>
            <a:r>
              <a:rPr lang="ru-RU" altLang="en-US" sz="2800" b="1" dirty="0"/>
              <a:t>:</a:t>
            </a:r>
          </a:p>
          <a:p>
            <a:pPr marL="0" indent="0" algn="ctr">
              <a:buNone/>
            </a:pP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Весна</a:t>
            </a:r>
          </a:p>
          <a:p>
            <a:pPr marL="0" indent="0" algn="ctr">
              <a:buNone/>
            </a:pP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Теплая, яркая</a:t>
            </a:r>
          </a:p>
          <a:p>
            <a:pPr marL="0" indent="0" algn="ctr">
              <a:buNone/>
            </a:pP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Расцветает, зеленеет, радует.</a:t>
            </a:r>
          </a:p>
          <a:p>
            <a:pPr marL="0" indent="0" algn="ctr">
              <a:buNone/>
            </a:pP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Природа просыпается.</a:t>
            </a:r>
          </a:p>
          <a:p>
            <a:pPr marL="0" indent="0" algn="ctr">
              <a:buNone/>
            </a:pPr>
            <a:r>
              <a:rPr lang="ru-RU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Здорово!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368300" y="939800"/>
            <a:ext cx="11489055" cy="5528310"/>
          </a:xfrm>
        </p:spPr>
        <p:txBody>
          <a:bodyPr/>
          <a:lstStyle/>
          <a:p>
            <a:endParaRPr lang="ru-RU" altLang="en-US" dirty="0"/>
          </a:p>
          <a:p>
            <a:endParaRPr lang="ru-RU" altLang="en-US" dirty="0"/>
          </a:p>
          <a:p>
            <a:pPr marL="0" indent="0" algn="ctr">
              <a:buNone/>
            </a:pPr>
            <a:endParaRPr lang="ru-RU" altLang="en-US" sz="4000" dirty="0"/>
          </a:p>
          <a:p>
            <a:pPr marL="0" indent="0" algn="ctr">
              <a:buNone/>
            </a:pPr>
            <a:r>
              <a:rPr lang="ru-RU" altLang="en-US" sz="6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485" y="-635"/>
            <a:ext cx="11621135" cy="1242695"/>
          </a:xfrm>
        </p:spPr>
        <p:txBody>
          <a:bodyPr/>
          <a:lstStyle/>
          <a:p>
            <a:r>
              <a:rPr lang="ru-RU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Интеллектуальная разминка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en-US" sz="7200"/>
              <a:t> </a:t>
            </a:r>
          </a:p>
          <a:p>
            <a:pPr marL="0" indent="0">
              <a:buNone/>
            </a:pPr>
            <a:r>
              <a:rPr lang="ru-RU" altLang="en-US" sz="7200" b="1">
                <a:solidFill>
                  <a:srgbClr val="FF0000"/>
                </a:solidFill>
              </a:rPr>
              <a:t>МАСТЕР- КЛАСС </a:t>
            </a:r>
            <a:r>
              <a:rPr lang="ru-RU" altLang="en-US" sz="7200"/>
              <a:t>- ...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222231" y="1385179"/>
            <a:ext cx="11675110" cy="4397677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en-US" sz="2800" dirty="0"/>
              <a:t> </a:t>
            </a:r>
            <a:r>
              <a:rPr lang="ru-RU" alt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Мастер-класс</a:t>
            </a:r>
            <a:r>
              <a:rPr lang="ru-RU" altLang="en-US" sz="4800" dirty="0"/>
              <a:t> – </a:t>
            </a:r>
            <a:r>
              <a:rPr lang="ru-RU" altLang="en-US" sz="4800" dirty="0" smtClean="0"/>
              <a:t>это форма обучения при которой происходит передача практического опыта Мастером участникам интерактивного занятия</a:t>
            </a:r>
          </a:p>
          <a:p>
            <a:pPr marL="0" indent="0" algn="ctr">
              <a:buNone/>
            </a:pPr>
            <a:endParaRPr lang="ru-RU" altLang="en-US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88900"/>
            <a:ext cx="10972800" cy="955040"/>
          </a:xfrm>
        </p:spPr>
        <p:txBody>
          <a:bodyPr/>
          <a:lstStyle/>
          <a:p>
            <a:r>
              <a:rPr lang="ru-RU" altLang="en-US" sz="4800" b="1"/>
              <a:t>Структура мастер-класса включает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346075" y="1183640"/>
            <a:ext cx="11521440" cy="5492115"/>
          </a:xfrm>
        </p:spPr>
        <p:txBody>
          <a:bodyPr/>
          <a:lstStyle/>
          <a:p>
            <a:pPr algn="ctr"/>
            <a:r>
              <a:rPr lang="ru-RU" altLang="en-US" b="1">
                <a:sym typeface="+mn-ea"/>
              </a:rPr>
              <a:t>Угадай ключевые слова</a:t>
            </a:r>
          </a:p>
          <a:p>
            <a:pPr marL="0" indent="0" algn="l">
              <a:buNone/>
            </a:pPr>
            <a:r>
              <a:rPr lang="ru-RU" altLang="en-US"/>
              <a:t>1.                           2.                                  3.    </a:t>
            </a:r>
          </a:p>
          <a:p>
            <a:pPr marL="0" indent="0" algn="l">
              <a:buNone/>
            </a:pPr>
            <a:endParaRPr lang="ru-RU" altLang="en-US"/>
          </a:p>
          <a:p>
            <a:pPr marL="0" indent="0" algn="l">
              <a:buNone/>
            </a:pPr>
            <a:endParaRPr lang="ru-RU" altLang="en-US"/>
          </a:p>
          <a:p>
            <a:pPr marL="0" indent="0" algn="l">
              <a:buNone/>
            </a:pPr>
            <a:r>
              <a:rPr lang="ru-RU" altLang="en-US"/>
              <a:t>                                                                </a:t>
            </a:r>
          </a:p>
          <a:p>
            <a:pPr marL="0" indent="0" algn="l">
              <a:buNone/>
            </a:pPr>
            <a:r>
              <a:rPr lang="ru-RU" altLang="en-US"/>
              <a:t>4.                            5.                                6.</a:t>
            </a:r>
          </a:p>
          <a:p>
            <a:pPr marL="0" indent="0" algn="l">
              <a:buNone/>
            </a:pPr>
            <a:endParaRPr lang="ru-RU" altLang="en-US"/>
          </a:p>
          <a:p>
            <a:pPr marL="0" indent="0" algn="l">
              <a:buNone/>
            </a:pPr>
            <a:r>
              <a:rPr lang="ru-RU" altLang="en-US"/>
              <a:t>                           </a:t>
            </a:r>
          </a:p>
        </p:txBody>
      </p:sp>
      <p:pic>
        <p:nvPicPr>
          <p:cNvPr id="5" name="Изображение 4" descr="тем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550" y="1592580"/>
            <a:ext cx="1812290" cy="1546860"/>
          </a:xfrm>
          <a:prstGeom prst="rect">
            <a:avLst/>
          </a:prstGeom>
        </p:spPr>
      </p:pic>
      <p:pic>
        <p:nvPicPr>
          <p:cNvPr id="6" name="Изображение 5" descr="загрузка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9025" y="1811020"/>
            <a:ext cx="1905000" cy="1623695"/>
          </a:xfrm>
          <a:prstGeom prst="rect">
            <a:avLst/>
          </a:prstGeom>
        </p:spPr>
      </p:pic>
      <p:pic>
        <p:nvPicPr>
          <p:cNvPr id="7" name="Изображение 6" descr="загрузка (1)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9860" y="1712595"/>
            <a:ext cx="2253615" cy="1634490"/>
          </a:xfrm>
          <a:prstGeom prst="rect">
            <a:avLst/>
          </a:prstGeom>
        </p:spPr>
      </p:pic>
      <p:pic>
        <p:nvPicPr>
          <p:cNvPr id="8" name="Изображение 7" descr="загрузка (2)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430" y="3688080"/>
            <a:ext cx="1630680" cy="1549400"/>
          </a:xfrm>
          <a:prstGeom prst="rect">
            <a:avLst/>
          </a:prstGeom>
        </p:spPr>
      </p:pic>
      <p:pic>
        <p:nvPicPr>
          <p:cNvPr id="9" name="Изображение 8" descr="деятельность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85310" y="3688080"/>
            <a:ext cx="2800350" cy="1722120"/>
          </a:xfrm>
          <a:prstGeom prst="rect">
            <a:avLst/>
          </a:prstGeom>
        </p:spPr>
      </p:pic>
      <p:pic>
        <p:nvPicPr>
          <p:cNvPr id="10" name="Изображение 9" descr="результат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39860" y="3721735"/>
            <a:ext cx="2176145" cy="16211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213360" y="169545"/>
            <a:ext cx="11863070" cy="647319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en-U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Тематика мастер-классов включает в себя: </a:t>
            </a:r>
          </a:p>
          <a:p>
            <a:pPr marL="0" indent="0" algn="ctr">
              <a:buNone/>
            </a:pPr>
            <a:r>
              <a:rPr lang="ru-RU" altLang="en-US" sz="2400"/>
              <a:t>обзор актуальных проблем и технологий, </a:t>
            </a:r>
          </a:p>
          <a:p>
            <a:pPr marL="0" indent="0" algn="ctr">
              <a:buNone/>
            </a:pPr>
            <a:r>
              <a:rPr lang="ru-RU" altLang="en-US" sz="2400"/>
              <a:t>различные аспекты и приемы использования технологий, </a:t>
            </a:r>
          </a:p>
          <a:p>
            <a:pPr marL="0" indent="0" algn="ctr">
              <a:buNone/>
            </a:pPr>
            <a:r>
              <a:rPr lang="ru-RU" altLang="en-US" sz="2400"/>
              <a:t>авторские методы применения технологий на практике и др.</a:t>
            </a:r>
          </a:p>
          <a:p>
            <a:pPr marL="0" indent="0" algn="ctr">
              <a:buNone/>
            </a:pPr>
            <a:r>
              <a:rPr lang="ru-RU" altLang="en-US" sz="28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мастер-класса: </a:t>
            </a:r>
          </a:p>
          <a:p>
            <a:pPr marL="0" indent="0" algn="just">
              <a:buNone/>
            </a:pPr>
            <a:r>
              <a:rPr lang="ru-RU" altLang="en-US" sz="2400"/>
              <a:t>• передача учителем-мастером своего опыта путем прямого и комментированного показа последовательности действий, методов, приемов и форм педагогической деятельности; </a:t>
            </a:r>
          </a:p>
          <a:p>
            <a:pPr marL="0" indent="0" algn="just">
              <a:buNone/>
            </a:pPr>
            <a:r>
              <a:rPr lang="ru-RU" altLang="en-US" sz="2400"/>
              <a:t>• совместная отработка методических подходов учителя-мастера и приемов решения поставленной в программе мастер-класса проблемы; </a:t>
            </a:r>
          </a:p>
          <a:p>
            <a:pPr marL="0" indent="0" algn="just">
              <a:buNone/>
            </a:pPr>
            <a:r>
              <a:rPr lang="ru-RU" altLang="en-US" sz="2400"/>
              <a:t>• рефлексия собственного профессионального мастерства участниками мастер-</a:t>
            </a:r>
          </a:p>
          <a:p>
            <a:pPr marL="0" indent="0" algn="just">
              <a:buNone/>
            </a:pPr>
            <a:r>
              <a:rPr lang="ru-RU" altLang="en-US" sz="2400"/>
              <a:t>класса; </a:t>
            </a:r>
          </a:p>
          <a:p>
            <a:pPr marL="0" indent="0" algn="just">
              <a:buNone/>
            </a:pPr>
            <a:r>
              <a:rPr lang="ru-RU" altLang="en-US" sz="2400"/>
              <a:t>• оказание помощи участникам мастер-класса в определении задач саморазвития и формировании индивидуальной программы самообразования и самосовершенствования.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 isInverted="1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16871"/>
            <a:ext cx="10972800" cy="1276538"/>
          </a:xfrm>
        </p:spPr>
        <p:txBody>
          <a:bodyPr/>
          <a:lstStyle/>
          <a:p>
            <a:r>
              <a:rPr lang="ru-RU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  <a:r>
              <a:rPr lang="ru-RU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мастер-класса</a:t>
            </a:r>
            <a:br>
              <a:rPr lang="ru-RU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69545" y="1743710"/>
            <a:ext cx="11692890" cy="4954905"/>
          </a:xfrm>
        </p:spPr>
        <p:txBody>
          <a:bodyPr/>
          <a:lstStyle/>
          <a:p>
            <a:pPr marL="0" indent="0" algn="just">
              <a:buNone/>
            </a:pPr>
            <a:r>
              <a:rPr lang="ru-RU" altLang="en-US" sz="3600"/>
              <a:t>Мастер своего дела, известные действующие специалисты, делятся со слушателями какой-либо </a:t>
            </a:r>
            <a:r>
              <a:rPr lang="ru-RU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уникальной методикой</a:t>
            </a:r>
            <a:r>
              <a:rPr lang="ru-RU" altLang="en-US" sz="3600"/>
              <a:t>, которая применялась и успешно внедрялась лично ими.  </a:t>
            </a:r>
          </a:p>
          <a:p>
            <a:pPr marL="0" indent="0" algn="just">
              <a:buNone/>
            </a:pPr>
            <a:r>
              <a:rPr lang="ru-RU" altLang="en-US" sz="3600" b="1" u="sng"/>
              <a:t>Методика проведения</a:t>
            </a:r>
            <a:r>
              <a:rPr lang="ru-RU" altLang="en-US" sz="3600"/>
              <a:t> мастер-классов не имеет каких-то строгих и единых норм. В большинстве своем она основывается как на интуиции ведущего специалиста, так  и на восприимчивости слушателя.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81069"/>
            <a:ext cx="10972800" cy="1050201"/>
          </a:xfrm>
        </p:spPr>
        <p:txBody>
          <a:bodyPr/>
          <a:lstStyle/>
          <a:p>
            <a:r>
              <a:rPr lang="ru-RU" altLang="en-US" sz="4000" b="1" dirty="0"/>
              <a:t>Требования к организации и проведению мастер-класса: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279400" y="1236980"/>
            <a:ext cx="11632565" cy="5407025"/>
          </a:xfrm>
        </p:spPr>
        <p:txBody>
          <a:bodyPr/>
          <a:lstStyle/>
          <a:p>
            <a:pPr marL="0" indent="0" algn="just">
              <a:buNone/>
            </a:pPr>
            <a:r>
              <a:rPr lang="ru-RU" altLang="en-US" sz="28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Мастер-класс - </a:t>
            </a:r>
            <a:r>
              <a:rPr lang="ru-RU" altLang="en-US" sz="2400"/>
              <a:t>это оригинальный способ организации деятельности педагогов в составе малой группы (7-15 участников). Мастер-класс как локальная технология трансляции педагогического опыта должен демонстрировать конкретный методический прием или метод, методику преподавания, технологию обучения и воспитания. Он должен состоять из заданий, которые направляют деятельности участников для решения поставленной педагогической проблемы.</a:t>
            </a:r>
          </a:p>
          <a:p>
            <a:pPr marL="0" indent="0" algn="ctr">
              <a:buNone/>
            </a:pPr>
            <a:r>
              <a:rPr lang="ru-RU" altLang="en-US" sz="28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ходе мастер-класса участники: </a:t>
            </a:r>
            <a:endParaRPr lang="ru-RU" altLang="en-US" sz="2000"/>
          </a:p>
          <a:p>
            <a:pPr marL="0" indent="0" algn="ctr">
              <a:buNone/>
            </a:pPr>
            <a:r>
              <a:rPr lang="ru-RU" altLang="en-US" sz="2400"/>
              <a:t>изучают разработки по теме мастер-класса; </a:t>
            </a:r>
          </a:p>
          <a:p>
            <a:pPr marL="0" indent="0" algn="ctr">
              <a:buNone/>
            </a:pPr>
            <a:r>
              <a:rPr lang="ru-RU" altLang="en-US" sz="2400"/>
              <a:t>участвуют в обсуждении полученных результатов; </a:t>
            </a:r>
          </a:p>
          <a:p>
            <a:pPr marL="0" indent="0" algn="ctr">
              <a:buNone/>
            </a:pPr>
            <a:r>
              <a:rPr lang="ru-RU" altLang="en-US" sz="2400"/>
              <a:t>задают вопросы, получают консультации; </a:t>
            </a:r>
          </a:p>
          <a:p>
            <a:pPr marL="0" indent="0" algn="ctr">
              <a:buNone/>
            </a:pPr>
            <a:r>
              <a:rPr lang="ru-RU" altLang="en-US" sz="2400"/>
              <a:t>предлагают для обсуждения собственные проблемы, вопросы, разработки; </a:t>
            </a:r>
          </a:p>
          <a:p>
            <a:pPr marL="0" indent="0" algn="ctr">
              <a:buNone/>
            </a:pPr>
            <a:r>
              <a:rPr lang="ru-RU" altLang="en-US" sz="2400"/>
              <a:t>высказывают свои предложения по решению обсуждаемых проблем.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08229"/>
            <a:ext cx="10972800" cy="841973"/>
          </a:xfrm>
        </p:spPr>
        <p:txBody>
          <a:bodyPr/>
          <a:lstStyle/>
          <a:p>
            <a:r>
              <a:rPr lang="ru-RU" altLang="en-US" b="1" dirty="0"/>
              <a:t>Алгоритм технологии мастер-класса.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202565" y="1258433"/>
            <a:ext cx="11863705" cy="4843604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en-US" b="1" i="1" u="sng" dirty="0">
                <a:solidFill>
                  <a:schemeClr val="tx1"/>
                </a:solidFill>
              </a:rPr>
              <a:t>1шаг.</a:t>
            </a:r>
            <a:r>
              <a:rPr lang="ru-RU" altLang="en-US" dirty="0"/>
              <a:t> Презентация педагогического опыта </a:t>
            </a:r>
            <a:r>
              <a:rPr lang="ru-RU" altLang="en-US" dirty="0" smtClean="0"/>
              <a:t>учителем-мастером</a:t>
            </a:r>
            <a:endParaRPr lang="ru-RU" altLang="en-US" dirty="0"/>
          </a:p>
          <a:p>
            <a:pPr marL="0" indent="0" algn="ctr">
              <a:buNone/>
            </a:pPr>
            <a:r>
              <a:rPr lang="ru-RU" altLang="en-US" b="1" i="1" u="sng" dirty="0"/>
              <a:t>2шаг.</a:t>
            </a:r>
            <a:r>
              <a:rPr lang="ru-RU" altLang="en-US" i="1" dirty="0"/>
              <a:t> </a:t>
            </a:r>
            <a:r>
              <a:rPr lang="ru-RU" altLang="en-US" dirty="0"/>
              <a:t>Представление системы учебных </a:t>
            </a:r>
            <a:r>
              <a:rPr lang="ru-RU" altLang="en-US" dirty="0" smtClean="0"/>
              <a:t>занятий</a:t>
            </a:r>
            <a:endParaRPr lang="ru-RU" altLang="en-US" dirty="0"/>
          </a:p>
          <a:p>
            <a:pPr marL="0" indent="0" algn="ctr">
              <a:buNone/>
            </a:pPr>
            <a:endParaRPr lang="ru-RU" altLang="en-US" dirty="0"/>
          </a:p>
          <a:p>
            <a:pPr marL="0" indent="0" algn="ctr">
              <a:buNone/>
            </a:pPr>
            <a:r>
              <a:rPr lang="ru-RU" altLang="en-US" b="1" i="1" u="sng" dirty="0"/>
              <a:t>3шаг.</a:t>
            </a:r>
            <a:r>
              <a:rPr lang="ru-RU" altLang="en-US" dirty="0"/>
              <a:t> Проведение имитационной </a:t>
            </a:r>
            <a:r>
              <a:rPr lang="ru-RU" altLang="en-US" dirty="0" smtClean="0"/>
              <a:t>игры</a:t>
            </a:r>
            <a:endParaRPr lang="ru-RU" altLang="en-US" dirty="0"/>
          </a:p>
          <a:p>
            <a:pPr marL="0" indent="0">
              <a:buNone/>
            </a:pPr>
            <a:endParaRPr lang="ru-RU" altLang="en-US" dirty="0"/>
          </a:p>
          <a:p>
            <a:pPr marL="0" indent="0" algn="ctr">
              <a:buNone/>
            </a:pPr>
            <a:r>
              <a:rPr lang="ru-RU" altLang="en-US" b="1" i="1" u="sng" dirty="0"/>
              <a:t>4шаг. </a:t>
            </a:r>
            <a:r>
              <a:rPr lang="ru-RU" altLang="en-US" dirty="0"/>
              <a:t> </a:t>
            </a:r>
            <a:r>
              <a:rPr lang="ru-RU" altLang="en-US" dirty="0" smtClean="0"/>
              <a:t>Моделирование</a:t>
            </a:r>
            <a:endParaRPr lang="ru-RU" altLang="en-US" dirty="0"/>
          </a:p>
          <a:p>
            <a:endParaRPr lang="ru-RU" altLang="en-US" dirty="0"/>
          </a:p>
          <a:p>
            <a:pPr marL="0" indent="0" algn="ctr">
              <a:buNone/>
            </a:pPr>
            <a:r>
              <a:rPr lang="ru-RU" altLang="en-US" b="1" i="1" u="sng" dirty="0"/>
              <a:t>5шаг.</a:t>
            </a:r>
            <a:r>
              <a:rPr lang="ru-RU" altLang="en-US" dirty="0"/>
              <a:t>  Рефлексия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425" y="-635"/>
            <a:ext cx="11774805" cy="1220470"/>
          </a:xfrm>
        </p:spPr>
        <p:txBody>
          <a:bodyPr/>
          <a:lstStyle/>
          <a:p>
            <a:r>
              <a:rPr lang="ru-RU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Следует обратить внимание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37160" y="1219200"/>
            <a:ext cx="11863070" cy="5467985"/>
          </a:xfrm>
        </p:spPr>
        <p:txBody>
          <a:bodyPr/>
          <a:lstStyle/>
          <a:p>
            <a:pPr marL="0" indent="0" algn="just">
              <a:buNone/>
            </a:pPr>
            <a:r>
              <a:rPr lang="ru-RU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Мастер-класс</a:t>
            </a:r>
            <a:r>
              <a:rPr lang="ru-RU" altLang="en-US" sz="2800"/>
              <a:t> – это двусторонний процесс, и отношения </a:t>
            </a:r>
            <a:r>
              <a:rPr lang="ru-RU" altLang="en-US" sz="2800" b="1"/>
              <a:t>«преподаватель –слушатель» </a:t>
            </a:r>
            <a:r>
              <a:rPr lang="ru-RU" altLang="en-US" sz="2800"/>
              <a:t>являются абсолютно необходимыми. Непрерывный контакт, практически индивидуальный подход к каждому слушателю – вот то, что отличает мастер-классы от всех остальных форм и методов обучения.</a:t>
            </a:r>
          </a:p>
          <a:p>
            <a:pPr algn="just"/>
            <a:endParaRPr lang="ru-RU" altLang="en-US" sz="2800"/>
          </a:p>
          <a:p>
            <a:pPr marL="0" indent="0" algn="just">
              <a:buNone/>
            </a:pPr>
            <a:r>
              <a:rPr lang="ru-RU" altLang="en-US" sz="2800"/>
              <a:t>При подготовке мастер-класса  в технологии  главное – не сообщить и освоить информацию, а передать способы деятельности, будь то прием, метод, методика или технология. Передать продуктивные способы работы – одна из важнейших задач для Мастера.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 isInverted="1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 Cooperat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789</Words>
  <Application>Microsoft Office PowerPoint</Application>
  <PresentationFormat>Произвольный</PresentationFormat>
  <Paragraphs>130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Business Cooperate</vt:lpstr>
      <vt:lpstr> ДЕЛОВАЯ ИГРА «КАК ПОДГОТОВИТЬ И ПРОВЕСТИ МАСТЕР-КЛАСС»</vt:lpstr>
      <vt:lpstr>Интеллектуальная разминка</vt:lpstr>
      <vt:lpstr>Презентация PowerPoint</vt:lpstr>
      <vt:lpstr>Структура мастер-класса включает</vt:lpstr>
      <vt:lpstr>Презентация PowerPoint</vt:lpstr>
      <vt:lpstr>Цель мастер-класса </vt:lpstr>
      <vt:lpstr>Требования к организации и проведению мастер-класса:</vt:lpstr>
      <vt:lpstr>Алгоритм технологии мастер-класса.</vt:lpstr>
      <vt:lpstr>Следует обратить внимание</vt:lpstr>
      <vt:lpstr>Возможная модель проведения мастер-класса   (фиксируется в технологической карте)</vt:lpstr>
      <vt:lpstr>РЕЗУЛЬТАТЫ</vt:lpstr>
      <vt:lpstr>Эффективность подготовки и проведения мастер-класса выражается понятием</vt:lpstr>
      <vt:lpstr>Критерии качества подготовки и проведения мастер – класса</vt:lpstr>
      <vt:lpstr>Принцип мастер-класса:</vt:lpstr>
      <vt:lpstr>РЕФЛЕКСИЯ (составь синквейн)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Пользователь</cp:lastModifiedBy>
  <cp:revision>6</cp:revision>
  <dcterms:created xsi:type="dcterms:W3CDTF">2022-03-20T13:31:00Z</dcterms:created>
  <dcterms:modified xsi:type="dcterms:W3CDTF">2022-03-29T10:29:11Z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1049-11.2.0.10451</vt:lpwstr>
  </property>
  <property fmtid="{D5CDD505-2E9C-101B-9397-08002B2CF9AE}" pid="3" name="ICV">
    <vt:lpwstr>8569838447DE447B838543A31F556C37</vt:lpwstr>
  </property>
</Properties>
</file>