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8" r:id="rId6"/>
    <p:sldId id="294" r:id="rId7"/>
    <p:sldId id="284" r:id="rId8"/>
    <p:sldId id="269" r:id="rId9"/>
    <p:sldId id="295" r:id="rId10"/>
    <p:sldId id="292" r:id="rId11"/>
    <p:sldId id="285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pos="234" userDrawn="1">
          <p15:clr>
            <a:srgbClr val="A4A3A4"/>
          </p15:clr>
        </p15:guide>
        <p15:guide id="5" orient="horz" pos="1570" userDrawn="1">
          <p15:clr>
            <a:srgbClr val="A4A3A4"/>
          </p15:clr>
        </p15:guide>
        <p15:guide id="6" orient="horz" pos="29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2C567A"/>
    <a:srgbClr val="BBB8BF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087" autoAdjust="0"/>
  </p:normalViewPr>
  <p:slideViewPr>
    <p:cSldViewPr snapToGrid="0" showGuides="1">
      <p:cViewPr>
        <p:scale>
          <a:sx n="25" d="100"/>
          <a:sy n="25" d="100"/>
        </p:scale>
        <p:origin x="2252" y="924"/>
      </p:cViewPr>
      <p:guideLst>
        <p:guide orient="horz" pos="2160"/>
        <p:guide pos="3840"/>
        <p:guide orient="horz" pos="346"/>
        <p:guide pos="234"/>
        <p:guide orient="horz" pos="1570"/>
        <p:guide orient="horz" pos="29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10.01.2025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10.01.2025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1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3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1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Графический объект 18" descr="Конверт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Графический объект 19" descr="Сеть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Заголовок 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Заголовок 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5" name="Заголовок 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t>10.01.2025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43650" y="4146698"/>
            <a:ext cx="545543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825" y="690444"/>
            <a:ext cx="5703088" cy="4187010"/>
          </a:xfrm>
        </p:spPr>
        <p:txBody>
          <a:bodyPr rtlCol="0"/>
          <a:lstStyle/>
          <a:p>
            <a:pPr algn="ctr"/>
            <a:r>
              <a:rPr lang="ru-RU" sz="3600" dirty="0" smtClean="0"/>
              <a:t>Минибук </a:t>
            </a:r>
            <a:br>
              <a:rPr lang="ru-RU" sz="3600" dirty="0" smtClean="0"/>
            </a:br>
            <a:r>
              <a:rPr lang="ru-RU" sz="3600" dirty="0" smtClean="0"/>
              <a:t>как </a:t>
            </a:r>
            <a:r>
              <a:rPr lang="ru-RU" sz="3600" dirty="0"/>
              <a:t>эффективное средство формирования предпосылок функциональной </a:t>
            </a:r>
            <a:r>
              <a:rPr lang="ru-RU" sz="3600" dirty="0" smtClean="0"/>
              <a:t>грамотности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6200" y="5430512"/>
            <a:ext cx="5322888" cy="743394"/>
          </a:xfrm>
        </p:spPr>
        <p:txBody>
          <a:bodyPr rtlCol="0"/>
          <a:lstStyle/>
          <a:p>
            <a:pPr algn="r" rtl="0">
              <a:lnSpc>
                <a:spcPct val="100000"/>
              </a:lnSpc>
            </a:pPr>
            <a:r>
              <a:rPr lang="ru-RU" sz="2000" cap="none" dirty="0" smtClean="0">
                <a:latin typeface="Cambria" panose="02040503050406030204" pitchFamily="18" charset="0"/>
              </a:rPr>
              <a:t>Учитель-дефектолог</a:t>
            </a:r>
          </a:p>
          <a:p>
            <a:pPr algn="r" rtl="0">
              <a:lnSpc>
                <a:spcPct val="50000"/>
              </a:lnSpc>
            </a:pPr>
            <a:r>
              <a:rPr lang="ru-RU" sz="2000" cap="none" dirty="0" smtClean="0">
                <a:latin typeface="Cambria" panose="02040503050406030204" pitchFamily="18" charset="0"/>
              </a:rPr>
              <a:t>Ласута Яна Николаевна</a:t>
            </a:r>
            <a:endParaRPr lang="ru-RU" sz="2000" cap="none" dirty="0"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40314" r="1579" b="21677"/>
          <a:stretch/>
        </p:blipFill>
        <p:spPr>
          <a:xfrm rot="16200000">
            <a:off x="710812" y="690445"/>
            <a:ext cx="5305661" cy="5305661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8" r="5704" b="7773"/>
          <a:stretch/>
        </p:blipFill>
        <p:spPr>
          <a:xfrm>
            <a:off x="2226991" y="215900"/>
            <a:ext cx="7548934" cy="4560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5629689"/>
            <a:ext cx="11150600" cy="920336"/>
          </a:xfrm>
        </p:spPr>
        <p:txBody>
          <a:bodyPr rtlCol="0"/>
          <a:lstStyle/>
          <a:p>
            <a:pPr algn="ctr"/>
            <a:r>
              <a:rPr lang="ru-RU" sz="3000" b="0" cap="none" dirty="0" err="1" smtClean="0">
                <a:latin typeface="Candara" panose="020E0502030303020204" pitchFamily="34" charset="0"/>
              </a:rPr>
              <a:t>Лэпбук</a:t>
            </a:r>
            <a:r>
              <a:rPr lang="ru-RU" sz="3000" cap="none" dirty="0" smtClean="0">
                <a:latin typeface="Candara" panose="020E0502030303020204" pitchFamily="34" charset="0"/>
              </a:rPr>
              <a:t> - </a:t>
            </a:r>
            <a:r>
              <a:rPr lang="ru-RU" sz="3000" b="0" cap="none" dirty="0" smtClean="0">
                <a:latin typeface="Candara" panose="020E0502030303020204" pitchFamily="34" charset="0"/>
              </a:rPr>
              <a:t>современное дидактическое пособие </a:t>
            </a:r>
            <a:br>
              <a:rPr lang="ru-RU" sz="3000" b="0" cap="none" dirty="0" smtClean="0">
                <a:latin typeface="Candara" panose="020E0502030303020204" pitchFamily="34" charset="0"/>
              </a:rPr>
            </a:br>
            <a:r>
              <a:rPr lang="ru-RU" sz="3000" b="0" cap="none" dirty="0" smtClean="0">
                <a:latin typeface="Candara" panose="020E0502030303020204" pitchFamily="34" charset="0"/>
              </a:rPr>
              <a:t>с интегрированными элементами: кармашками, окошками, вкладками и подвижными деталями, в которых находятся визуальная и текстовая информация на определенную тему</a:t>
            </a:r>
            <a:r>
              <a:rPr lang="ru-RU" sz="3000" b="0" dirty="0" smtClean="0">
                <a:latin typeface="Candara" panose="020E0502030303020204" pitchFamily="34" charset="0"/>
              </a:rPr>
              <a:t>.</a:t>
            </a:r>
            <a:endParaRPr lang="ru-RU" sz="3000" b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83112" y="6455739"/>
            <a:ext cx="475044" cy="155373"/>
          </a:xfrm>
        </p:spPr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7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6" t="5156" r="26057" b="9277"/>
          <a:stretch/>
        </p:blipFill>
        <p:spPr>
          <a:xfrm>
            <a:off x="6316283" y="0"/>
            <a:ext cx="5875718" cy="5384800"/>
          </a:xfr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 txBox="1">
            <a:spLocks/>
          </p:cNvSpPr>
          <p:nvPr/>
        </p:nvSpPr>
        <p:spPr>
          <a:xfrm>
            <a:off x="579594" y="1631447"/>
            <a:ext cx="5203825" cy="4108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rgbClr val="990000"/>
                </a:solidFill>
                <a:latin typeface="+mj-lt"/>
              </a:rPr>
              <a:t>МИНИБУК</a:t>
            </a:r>
            <a:r>
              <a:rPr lang="ru-RU" sz="4000" dirty="0" smtClean="0">
                <a:latin typeface="+mj-lt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>
                <a:latin typeface="Candara" panose="020E0502030303020204" pitchFamily="34" charset="0"/>
              </a:rPr>
              <a:t>компактный </a:t>
            </a:r>
            <a:r>
              <a:rPr lang="ru-RU" sz="3200" dirty="0">
                <a:latin typeface="Candara" panose="020E0502030303020204" pitchFamily="34" charset="0"/>
              </a:rPr>
              <a:t>вариант лэпбука, который учащийся может </a:t>
            </a:r>
            <a:r>
              <a:rPr lang="ru-RU" sz="3200" dirty="0" smtClean="0">
                <a:latin typeface="Candara" panose="020E0502030303020204" pitchFamily="34" charset="0"/>
              </a:rPr>
              <a:t>самостоятельно, либо с </a:t>
            </a:r>
            <a:r>
              <a:rPr lang="ru-RU" sz="3200" dirty="0">
                <a:latin typeface="Candara" panose="020E0502030303020204" pitchFamily="34" charset="0"/>
              </a:rPr>
              <a:t>помощью педагога, изготовить и использовать на </a:t>
            </a:r>
            <a:r>
              <a:rPr lang="ru-RU" sz="3200" dirty="0" smtClean="0">
                <a:latin typeface="Candara" panose="020E0502030303020204" pitchFamily="34" charset="0"/>
              </a:rPr>
              <a:t>учебном занятии</a:t>
            </a:r>
            <a:r>
              <a:rPr lang="ru-RU" sz="3600" dirty="0" smtClean="0">
                <a:latin typeface="Candara" panose="020E0502030303020204" pitchFamily="34" charset="0"/>
              </a:rPr>
              <a:t>. </a:t>
            </a:r>
            <a:endParaRPr lang="ru-RU" sz="2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228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83112" y="6455739"/>
            <a:ext cx="475044" cy="155373"/>
          </a:xfrm>
        </p:spPr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671"/>
            <a:ext cx="7594600" cy="886999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990000"/>
                </a:solidFill>
              </a:rPr>
              <a:t>Преимущества использования </a:t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dirty="0" err="1" smtClean="0">
                <a:solidFill>
                  <a:srgbClr val="990000"/>
                </a:solidFill>
              </a:rPr>
              <a:t>минибука</a:t>
            </a:r>
            <a:r>
              <a:rPr lang="ru-RU" dirty="0" smtClean="0">
                <a:solidFill>
                  <a:srgbClr val="990000"/>
                </a:solidFill>
              </a:rPr>
              <a:t> на учебных занятиях: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1996"/>
            <a:ext cx="6261101" cy="4578828"/>
          </a:xfrm>
        </p:spPr>
        <p:txBody>
          <a:bodyPr rtlCol="0"/>
          <a:lstStyle/>
          <a:p>
            <a:pPr marL="0" indent="0">
              <a:buNone/>
            </a:pPr>
            <a:r>
              <a:rPr lang="ru-RU" sz="3300" dirty="0">
                <a:latin typeface="Candara" panose="020E0502030303020204" pitchFamily="34" charset="0"/>
              </a:rPr>
              <a:t>1. Интерактивность и </a:t>
            </a:r>
            <a:r>
              <a:rPr lang="ru-RU" sz="3300" dirty="0" smtClean="0">
                <a:latin typeface="Candara" panose="020E0502030303020204" pitchFamily="34" charset="0"/>
              </a:rPr>
              <a:t>вовлеченность </a:t>
            </a:r>
          </a:p>
          <a:p>
            <a:pPr marL="0" indent="0">
              <a:buNone/>
            </a:pPr>
            <a:r>
              <a:rPr lang="ru-RU" sz="3300" dirty="0" smtClean="0">
                <a:latin typeface="Candara" panose="020E0502030303020204" pitchFamily="34" charset="0"/>
              </a:rPr>
              <a:t>2</a:t>
            </a:r>
            <a:r>
              <a:rPr lang="ru-RU" sz="3300" dirty="0">
                <a:latin typeface="Candara" panose="020E0502030303020204" pitchFamily="34" charset="0"/>
              </a:rPr>
              <a:t>. Визуальное восприятие </a:t>
            </a:r>
            <a:r>
              <a:rPr lang="ru-RU" sz="3300" dirty="0" smtClean="0">
                <a:latin typeface="Candara" panose="020E0502030303020204" pitchFamily="34" charset="0"/>
              </a:rPr>
              <a:t>информации</a:t>
            </a:r>
            <a:endParaRPr lang="ru-RU" sz="33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sz="3300" dirty="0">
                <a:latin typeface="Candara" panose="020E0502030303020204" pitchFamily="34" charset="0"/>
              </a:rPr>
              <a:t>3. Индивидуализация </a:t>
            </a:r>
            <a:r>
              <a:rPr lang="ru-RU" sz="3300" dirty="0" smtClean="0">
                <a:latin typeface="Candara" panose="020E0502030303020204" pitchFamily="34" charset="0"/>
              </a:rPr>
              <a:t>обучения</a:t>
            </a:r>
          </a:p>
          <a:p>
            <a:pPr marL="0" indent="0">
              <a:buNone/>
            </a:pPr>
            <a:r>
              <a:rPr lang="ru-RU" sz="3300" dirty="0" smtClean="0">
                <a:latin typeface="Candara" panose="020E0502030303020204" pitchFamily="34" charset="0"/>
              </a:rPr>
              <a:t>4</a:t>
            </a:r>
            <a:r>
              <a:rPr lang="ru-RU" sz="3300" dirty="0">
                <a:latin typeface="Candara" panose="020E0502030303020204" pitchFamily="34" charset="0"/>
              </a:rPr>
              <a:t>. Развитие навыков работы с </a:t>
            </a:r>
            <a:r>
              <a:rPr lang="ru-RU" sz="3300" dirty="0" smtClean="0">
                <a:latin typeface="Candara" panose="020E0502030303020204" pitchFamily="34" charset="0"/>
              </a:rPr>
              <a:t>информацией</a:t>
            </a:r>
          </a:p>
          <a:p>
            <a:pPr marL="0" indent="0">
              <a:buNone/>
            </a:pPr>
            <a:r>
              <a:rPr lang="ru-RU" sz="3300" dirty="0" smtClean="0">
                <a:latin typeface="Candara" panose="020E0502030303020204" pitchFamily="34" charset="0"/>
              </a:rPr>
              <a:t>5</a:t>
            </a:r>
            <a:r>
              <a:rPr lang="ru-RU" sz="3300" dirty="0">
                <a:latin typeface="Candara" panose="020E0502030303020204" pitchFamily="34" charset="0"/>
              </a:rPr>
              <a:t>. Развитие </a:t>
            </a:r>
            <a:r>
              <a:rPr lang="ru-RU" sz="3300" dirty="0" smtClean="0">
                <a:latin typeface="Candara" panose="020E0502030303020204" pitchFamily="34" charset="0"/>
              </a:rPr>
              <a:t>креативности</a:t>
            </a:r>
          </a:p>
          <a:p>
            <a:pPr marL="0" indent="0">
              <a:buNone/>
            </a:pPr>
            <a:r>
              <a:rPr lang="ru-RU" sz="3300" dirty="0" smtClean="0">
                <a:latin typeface="Candara" panose="020E0502030303020204" pitchFamily="34" charset="0"/>
              </a:rPr>
              <a:t>6</a:t>
            </a:r>
            <a:r>
              <a:rPr lang="ru-RU" sz="3300" dirty="0">
                <a:latin typeface="Candara" panose="020E0502030303020204" pitchFamily="34" charset="0"/>
              </a:rPr>
              <a:t>. Социальное </a:t>
            </a:r>
            <a:r>
              <a:rPr lang="ru-RU" sz="3300" dirty="0" smtClean="0">
                <a:latin typeface="Candara" panose="020E0502030303020204" pitchFamily="34" charset="0"/>
              </a:rPr>
              <a:t>взаимодействие</a:t>
            </a:r>
            <a:endParaRPr lang="ru-RU" sz="33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3"/>
          </p:nvPr>
        </p:nvSpPr>
        <p:spPr>
          <a:xfrm rot="5400000">
            <a:off x="6173537" y="814138"/>
            <a:ext cx="6307353" cy="5780372"/>
          </a:xfrm>
        </p:spPr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23162" r="683" b="38217"/>
          <a:stretch/>
        </p:blipFill>
        <p:spPr>
          <a:xfrm rot="5400000">
            <a:off x="6443412" y="997386"/>
            <a:ext cx="5905501" cy="5464675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1511747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00816" y="6455739"/>
            <a:ext cx="557340" cy="191949"/>
          </a:xfrm>
        </p:spPr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796" y="270111"/>
            <a:ext cx="8356599" cy="754230"/>
          </a:xfrm>
        </p:spPr>
        <p:txBody>
          <a:bodyPr rtlCol="0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</a:rPr>
              <a:t>Птица года республики </a:t>
            </a:r>
            <a:r>
              <a:rPr lang="ru-RU" sz="2800" dirty="0" err="1" smtClean="0">
                <a:solidFill>
                  <a:srgbClr val="990000"/>
                </a:solidFill>
              </a:rPr>
              <a:t>беларусь</a:t>
            </a:r>
            <a:r>
              <a:rPr lang="ru-RU" sz="2800" dirty="0" smtClean="0">
                <a:solidFill>
                  <a:srgbClr val="990000"/>
                </a:solidFill>
              </a:rPr>
              <a:t> </a:t>
            </a:r>
            <a:r>
              <a:rPr lang="ru-RU" sz="2800" dirty="0" smtClean="0">
                <a:solidFill>
                  <a:srgbClr val="990000"/>
                </a:solidFill>
                <a:latin typeface="+mn-lt"/>
              </a:rPr>
              <a:t>2025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9" y="1369706"/>
            <a:ext cx="7082351" cy="4508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 txBox="1">
            <a:spLocks/>
          </p:cNvSpPr>
          <p:nvPr/>
        </p:nvSpPr>
        <p:spPr>
          <a:xfrm>
            <a:off x="2584448" y="856776"/>
            <a:ext cx="6591296" cy="5129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большой веретенник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43650" y="4146698"/>
            <a:ext cx="5455438" cy="15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825" y="690444"/>
            <a:ext cx="5703088" cy="4187010"/>
          </a:xfrm>
        </p:spPr>
        <p:txBody>
          <a:bodyPr rtlCol="0"/>
          <a:lstStyle/>
          <a:p>
            <a:pPr algn="ctr"/>
            <a:r>
              <a:rPr lang="ru-RU" sz="3600" dirty="0" smtClean="0"/>
              <a:t>Минибук </a:t>
            </a:r>
            <a:br>
              <a:rPr lang="ru-RU" sz="3600" dirty="0" smtClean="0"/>
            </a:br>
            <a:r>
              <a:rPr lang="ru-RU" sz="3600" dirty="0" smtClean="0"/>
              <a:t>как </a:t>
            </a:r>
            <a:r>
              <a:rPr lang="ru-RU" sz="3600" dirty="0"/>
              <a:t>эффективное средство формирования предпосылок функциональной </a:t>
            </a:r>
            <a:r>
              <a:rPr lang="ru-RU" sz="3600" dirty="0" smtClean="0"/>
              <a:t>грамотности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6200" y="5430512"/>
            <a:ext cx="5322888" cy="743394"/>
          </a:xfrm>
        </p:spPr>
        <p:txBody>
          <a:bodyPr rtlCol="0"/>
          <a:lstStyle/>
          <a:p>
            <a:pPr algn="r" rtl="0">
              <a:lnSpc>
                <a:spcPct val="100000"/>
              </a:lnSpc>
            </a:pPr>
            <a:r>
              <a:rPr lang="ru-RU" sz="2000" cap="none" dirty="0" smtClean="0">
                <a:latin typeface="Cambria" panose="02040503050406030204" pitchFamily="18" charset="0"/>
              </a:rPr>
              <a:t>Учитель-дефектолог</a:t>
            </a:r>
          </a:p>
          <a:p>
            <a:pPr algn="r" rtl="0">
              <a:lnSpc>
                <a:spcPct val="50000"/>
              </a:lnSpc>
            </a:pPr>
            <a:r>
              <a:rPr lang="ru-RU" sz="2000" cap="none" dirty="0" smtClean="0">
                <a:latin typeface="Cambria" panose="02040503050406030204" pitchFamily="18" charset="0"/>
              </a:rPr>
              <a:t>Ласута Яна Николаевна</a:t>
            </a:r>
            <a:endParaRPr lang="ru-RU" sz="2000" cap="none" dirty="0"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40314" r="1579" b="21677"/>
          <a:stretch/>
        </p:blipFill>
        <p:spPr>
          <a:xfrm rot="16200000">
            <a:off x="710812" y="690445"/>
            <a:ext cx="5305661" cy="5305661"/>
          </a:xfrm>
        </p:spPr>
      </p:pic>
    </p:spTree>
    <p:extLst>
      <p:ext uri="{BB962C8B-B14F-4D97-AF65-F5344CB8AC3E}">
        <p14:creationId xmlns:p14="http://schemas.microsoft.com/office/powerpoint/2010/main" val="28067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2720" r="12863" b="28619"/>
          <a:stretch/>
        </p:blipFill>
        <p:spPr/>
      </p:pic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 txBox="1">
            <a:spLocks/>
          </p:cNvSpPr>
          <p:nvPr/>
        </p:nvSpPr>
        <p:spPr>
          <a:xfrm>
            <a:off x="6016473" y="2165684"/>
            <a:ext cx="6207198" cy="1849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Candara" panose="020E0502030303020204" pitchFamily="34" charset="0"/>
              </a:rPr>
              <a:t>Спасибо</a:t>
            </a:r>
            <a:br>
              <a:rPr lang="ru-RU" sz="6000" b="1" dirty="0" smtClean="0">
                <a:latin typeface="Candara" panose="020E0502030303020204" pitchFamily="34" charset="0"/>
              </a:rPr>
            </a:br>
            <a:r>
              <a:rPr lang="ru-RU" sz="6000" b="1" dirty="0" smtClean="0">
                <a:latin typeface="Candara" panose="020E0502030303020204" pitchFamily="34" charset="0"/>
              </a:rPr>
              <a:t>за внимание!</a:t>
            </a:r>
            <a:endParaRPr lang="ru-RU" sz="60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5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444" y="776169"/>
            <a:ext cx="5305661" cy="5305661"/>
          </a:xfrm>
        </p:spPr>
      </p:pic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55128" y="1272573"/>
            <a:ext cx="5011410" cy="3574915"/>
          </a:xfrm>
        </p:spPr>
        <p:txBody>
          <a:bodyPr rtlCol="0"/>
          <a:lstStyle/>
          <a:p>
            <a:pPr algn="ctr" rtl="0"/>
            <a:r>
              <a:rPr lang="ru-RU" b="1" dirty="0" smtClean="0">
                <a:latin typeface="Candara" panose="020E0502030303020204" pitchFamily="34" charset="0"/>
              </a:rPr>
              <a:t>ЖЕЛАЮ</a:t>
            </a:r>
            <a:br>
              <a:rPr lang="ru-RU" b="1" dirty="0" smtClean="0">
                <a:latin typeface="Candara" panose="020E0502030303020204" pitchFamily="34" charset="0"/>
              </a:rPr>
            </a:br>
            <a:r>
              <a:rPr lang="ru-RU" b="1" dirty="0" smtClean="0">
                <a:latin typeface="Candara" panose="020E0502030303020204" pitchFamily="34" charset="0"/>
              </a:rPr>
              <a:t>СЧАСТЬЯ И МИРА</a:t>
            </a:r>
            <a:br>
              <a:rPr lang="ru-RU" b="1" dirty="0" smtClean="0">
                <a:latin typeface="Candara" panose="020E0502030303020204" pitchFamily="34" charset="0"/>
              </a:rPr>
            </a:br>
            <a:r>
              <a:rPr lang="ru-RU" b="1" dirty="0" smtClean="0">
                <a:latin typeface="Candara" panose="020E0502030303020204" pitchFamily="34" charset="0"/>
              </a:rPr>
              <a:t>В НОВОМ ГОДУ!</a:t>
            </a:r>
            <a:endParaRPr lang="ru-RU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9797F-2510-4681-A59B-FCD8F3733FE0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синими сферами</Template>
  <TotalTime>0</TotalTime>
  <Words>88</Words>
  <Application>Microsoft Office PowerPoint</Application>
  <PresentationFormat>Широкоэкранный</PresentationFormat>
  <Paragraphs>31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Candara</vt:lpstr>
      <vt:lpstr>Corbel</vt:lpstr>
      <vt:lpstr>Тема Office</vt:lpstr>
      <vt:lpstr>Минибук  как эффективное средство формирования предпосылок функциональной грамотности</vt:lpstr>
      <vt:lpstr>Лэпбук - современное дидактическое пособие  с интегрированными элементами: кармашками, окошками, вкладками и подвижными деталями, в которых находятся визуальная и текстовая информация на определенную тему.</vt:lpstr>
      <vt:lpstr>Презентация PowerPoint</vt:lpstr>
      <vt:lpstr>Преимущества использования  минибука на учебных занятиях:</vt:lpstr>
      <vt:lpstr>Птица года республики беларусь 2025</vt:lpstr>
      <vt:lpstr>Минибук  как эффективное средство формирования предпосылок функциональной грамотности</vt:lpstr>
      <vt:lpstr>Презентация PowerPoint</vt:lpstr>
      <vt:lpstr>ЖЕЛАЮ СЧАСТЬЯ И МИРА В НОВОМ ГОДУ!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2024-12-23T11:33:31Z</dcterms:created>
  <dcterms:modified xsi:type="dcterms:W3CDTF">2025-01-11T07:42:42Z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