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12DEBD-708A-4FB0-8E09-11DEB09D1801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5354F8-115A-4959-B80A-771FAED030F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7480"/>
          </a:xfrm>
        </p:spPr>
        <p:txBody>
          <a:bodyPr>
            <a:noAutofit/>
          </a:bodyPr>
          <a:lstStyle/>
          <a:p>
            <a:r>
              <a:rPr lang="ru-RU" sz="8800" dirty="0" smtClean="0"/>
              <a:t>Образцы разборов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9399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19256" cy="1152128"/>
          </a:xfrm>
        </p:spPr>
        <p:txBody>
          <a:bodyPr>
            <a:normAutofit fontScale="90000"/>
          </a:bodyPr>
          <a:lstStyle/>
          <a:p>
            <a:pPr marL="0" indent="0"/>
            <a:r>
              <a:rPr lang="be-BY" b="1" dirty="0" smtClean="0"/>
              <a:t>Образец синтаксического разбора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be-BY" b="1" dirty="0" smtClean="0"/>
              <a:t>сложносочинённого предложения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e-BY" sz="2100" dirty="0" smtClean="0"/>
              <a:t>           сущ</a:t>
            </a:r>
            <a:r>
              <a:rPr lang="be-BY" sz="2100" dirty="0"/>
              <a:t>. </a:t>
            </a:r>
            <a:r>
              <a:rPr lang="be-BY" sz="2100" dirty="0" smtClean="0"/>
              <a:t>                     гл</a:t>
            </a:r>
            <a:r>
              <a:rPr lang="be-BY" sz="2100" dirty="0"/>
              <a:t>. </a:t>
            </a:r>
            <a:r>
              <a:rPr lang="be-BY" sz="2100" dirty="0" smtClean="0"/>
              <a:t>                                                          </a:t>
            </a:r>
            <a:r>
              <a:rPr lang="be-BY" sz="2000" dirty="0" smtClean="0"/>
              <a:t>гл</a:t>
            </a:r>
            <a:r>
              <a:rPr lang="be-BY" sz="2000" dirty="0"/>
              <a:t>. </a:t>
            </a:r>
            <a:r>
              <a:rPr lang="be-BY" sz="2000" dirty="0" smtClean="0"/>
              <a:t>           сущ</a:t>
            </a:r>
            <a:r>
              <a:rPr lang="be-BY" sz="2000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be-BY" sz="2400" dirty="0" smtClean="0">
                <a:solidFill>
                  <a:srgbClr val="C00000"/>
                </a:solidFill>
              </a:rPr>
              <a:t>То </a:t>
            </a:r>
            <a:r>
              <a:rPr lang="be-BY" sz="2400" u="sng" dirty="0">
                <a:solidFill>
                  <a:srgbClr val="C00000"/>
                </a:solidFill>
              </a:rPr>
              <a:t>лист</a:t>
            </a:r>
            <a:r>
              <a:rPr lang="be-BY" sz="2400" dirty="0">
                <a:solidFill>
                  <a:srgbClr val="C00000"/>
                </a:solidFill>
              </a:rPr>
              <a:t> ольхи </a:t>
            </a:r>
            <a:r>
              <a:rPr lang="be-BY" sz="2400" u="dbl" dirty="0">
                <a:solidFill>
                  <a:srgbClr val="C00000"/>
                </a:solidFill>
              </a:rPr>
              <a:t>прошуршит</a:t>
            </a:r>
            <a:r>
              <a:rPr lang="be-BY" sz="2400" dirty="0">
                <a:solidFill>
                  <a:srgbClr val="C00000"/>
                </a:solidFill>
              </a:rPr>
              <a:t>, то в вершинах сосен </a:t>
            </a:r>
            <a:r>
              <a:rPr lang="be-BY" sz="2400" u="dbl" dirty="0">
                <a:solidFill>
                  <a:srgbClr val="C00000"/>
                </a:solidFill>
              </a:rPr>
              <a:t>поднимется</a:t>
            </a:r>
            <a:r>
              <a:rPr lang="be-BY" sz="2400" dirty="0">
                <a:solidFill>
                  <a:srgbClr val="C00000"/>
                </a:solidFill>
              </a:rPr>
              <a:t> </a:t>
            </a:r>
            <a:r>
              <a:rPr lang="be-BY" sz="2400" u="sng" dirty="0">
                <a:solidFill>
                  <a:srgbClr val="C00000"/>
                </a:solidFill>
              </a:rPr>
              <a:t>шум</a:t>
            </a:r>
            <a:r>
              <a:rPr lang="be-BY" sz="2400" dirty="0">
                <a:solidFill>
                  <a:srgbClr val="C00000"/>
                </a:solidFill>
              </a:rPr>
              <a:t>. </a:t>
            </a:r>
          </a:p>
          <a:p>
            <a:pPr marL="0" indent="0">
              <a:buNone/>
            </a:pPr>
            <a:r>
              <a:rPr lang="be-BY" sz="2400" dirty="0" smtClean="0">
                <a:solidFill>
                  <a:srgbClr val="C00000"/>
                </a:solidFill>
              </a:rPr>
              <a:t>   </a:t>
            </a:r>
          </a:p>
          <a:p>
            <a:pPr marL="0" indent="0">
              <a:buNone/>
            </a:pPr>
            <a:r>
              <a:rPr lang="be-BY" sz="2400" dirty="0" smtClean="0">
                <a:solidFill>
                  <a:srgbClr val="C00000"/>
                </a:solidFill>
              </a:rPr>
              <a:t> </a:t>
            </a:r>
            <a:r>
              <a:rPr lang="be-BY" sz="2400" dirty="0" smtClean="0"/>
              <a:t>(</a:t>
            </a:r>
            <a:r>
              <a:rPr lang="be-BY" sz="2400" dirty="0"/>
              <a:t>Сложносочинённое предложение; состоит из двух предикативных частей, связанных повторяющимся разделительным союзом то… то, отношения чередования; первая часть – простое предложение,</a:t>
            </a:r>
            <a:r>
              <a:rPr lang="be-BY" sz="2400" i="1" dirty="0"/>
              <a:t> </a:t>
            </a:r>
            <a:r>
              <a:rPr lang="be-BY" sz="2400" dirty="0"/>
              <a:t>повествовательное, </a:t>
            </a:r>
            <a:r>
              <a:rPr lang="be-BY" sz="2400" dirty="0" smtClean="0"/>
              <a:t>невосклицательное</a:t>
            </a:r>
            <a:r>
              <a:rPr lang="be-BY" sz="2400" dirty="0"/>
              <a:t>, двусоставное, </a:t>
            </a:r>
            <a:r>
              <a:rPr lang="be-BY" sz="2400" dirty="0" smtClean="0"/>
              <a:t>распростра-нённое</a:t>
            </a:r>
            <a:r>
              <a:rPr lang="be-BY" sz="2400" dirty="0"/>
              <a:t>, полное; вторая часть – простое предложение,</a:t>
            </a:r>
            <a:r>
              <a:rPr lang="be-BY" sz="2400" i="1" dirty="0"/>
              <a:t> </a:t>
            </a:r>
            <a:r>
              <a:rPr lang="be-BY" sz="2400" dirty="0" smtClean="0"/>
              <a:t>повествова-тельное</a:t>
            </a:r>
            <a:r>
              <a:rPr lang="be-BY" sz="2400" dirty="0"/>
              <a:t>, невосклицательное, двусоставное, распространённое, полное.) </a:t>
            </a:r>
            <a:r>
              <a:rPr lang="be-BY" sz="2400" dirty="0">
                <a:solidFill>
                  <a:schemeClr val="tx2"/>
                </a:solidFill>
              </a:rPr>
              <a:t>То [  ], то [  ].</a:t>
            </a:r>
            <a:endParaRPr lang="ru-RU" sz="2400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4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Образец пунктуационного разбора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74838"/>
            <a:ext cx="799288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>
              <a:solidFill>
                <a:srgbClr val="C00000"/>
              </a:solidFill>
            </a:endParaRPr>
          </a:p>
          <a:p>
            <a:endParaRPr lang="ru-RU" u="sng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u="sng" dirty="0" smtClean="0">
                <a:solidFill>
                  <a:srgbClr val="C00000"/>
                </a:solidFill>
              </a:rPr>
              <a:t>Листва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u="dbl" dirty="0">
                <a:solidFill>
                  <a:srgbClr val="C00000"/>
                </a:solidFill>
              </a:rPr>
              <a:t>не шевелилась</a:t>
            </a:r>
            <a:r>
              <a:rPr lang="ru-RU" dirty="0">
                <a:solidFill>
                  <a:srgbClr val="C00000"/>
                </a:solidFill>
              </a:rPr>
              <a:t> на деревьях,</a:t>
            </a:r>
            <a:r>
              <a:rPr lang="ru-RU" sz="2400" baseline="30000" dirty="0">
                <a:solidFill>
                  <a:schemeClr val="tx2"/>
                </a:solidFill>
              </a:rPr>
              <a:t>1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u="dbl" dirty="0">
                <a:solidFill>
                  <a:srgbClr val="C00000"/>
                </a:solidFill>
              </a:rPr>
              <a:t>кричали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u="sng" dirty="0">
                <a:solidFill>
                  <a:srgbClr val="C00000"/>
                </a:solidFill>
              </a:rPr>
              <a:t>цикады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sz="2400" baseline="30000" dirty="0" smtClean="0">
                <a:solidFill>
                  <a:schemeClr val="tx2"/>
                </a:solidFill>
              </a:rPr>
              <a:t>2 </a:t>
            </a:r>
            <a:r>
              <a:rPr lang="ru-RU" dirty="0" smtClean="0">
                <a:solidFill>
                  <a:srgbClr val="C00000"/>
                </a:solidFill>
              </a:rPr>
              <a:t>и </a:t>
            </a:r>
            <a:r>
              <a:rPr lang="ru-RU" dirty="0">
                <a:solidFill>
                  <a:srgbClr val="C00000"/>
                </a:solidFill>
              </a:rPr>
              <a:t>однообразный </a:t>
            </a:r>
            <a:r>
              <a:rPr lang="ru-RU" u="sng" dirty="0">
                <a:solidFill>
                  <a:srgbClr val="C00000"/>
                </a:solidFill>
              </a:rPr>
              <a:t>шум</a:t>
            </a:r>
            <a:r>
              <a:rPr lang="ru-RU" dirty="0">
                <a:solidFill>
                  <a:srgbClr val="C00000"/>
                </a:solidFill>
              </a:rPr>
              <a:t> моря,</a:t>
            </a:r>
            <a:r>
              <a:rPr lang="ru-RU" sz="2400" baseline="30000" dirty="0">
                <a:solidFill>
                  <a:schemeClr val="tx2"/>
                </a:solidFill>
              </a:rPr>
              <a:t>3</a:t>
            </a:r>
            <a:r>
              <a:rPr lang="ru-RU" baseline="30000" dirty="0">
                <a:solidFill>
                  <a:srgbClr val="C00000"/>
                </a:solidFill>
              </a:rPr>
              <a:t> </a:t>
            </a:r>
            <a:r>
              <a:rPr lang="ru-RU" u="wavy" dirty="0">
                <a:solidFill>
                  <a:srgbClr val="C00000"/>
                </a:solidFill>
              </a:rPr>
              <a:t>доносившийся снизу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sz="2400" baseline="30000" dirty="0" smtClean="0">
                <a:solidFill>
                  <a:schemeClr val="tx2"/>
                </a:solidFill>
              </a:rPr>
              <a:t>4 </a:t>
            </a:r>
            <a:r>
              <a:rPr lang="ru-RU" u="dbl" dirty="0" smtClean="0">
                <a:solidFill>
                  <a:srgbClr val="C00000"/>
                </a:solidFill>
              </a:rPr>
              <a:t>говорил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u="dash" dirty="0">
                <a:solidFill>
                  <a:srgbClr val="C00000"/>
                </a:solidFill>
              </a:rPr>
              <a:t>о покое</a:t>
            </a:r>
            <a:r>
              <a:rPr lang="ru-RU" dirty="0">
                <a:solidFill>
                  <a:srgbClr val="C00000"/>
                </a:solidFill>
              </a:rPr>
              <a:t>,</a:t>
            </a:r>
            <a:r>
              <a:rPr lang="ru-RU" sz="2400" baseline="30000" dirty="0">
                <a:solidFill>
                  <a:schemeClr val="tx2"/>
                </a:solidFill>
              </a:rPr>
              <a:t>5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u="dash" dirty="0">
                <a:solidFill>
                  <a:srgbClr val="C00000"/>
                </a:solidFill>
              </a:rPr>
              <a:t>о</a:t>
            </a:r>
            <a:r>
              <a:rPr lang="ru-RU" dirty="0">
                <a:solidFill>
                  <a:srgbClr val="C00000"/>
                </a:solidFill>
              </a:rPr>
              <a:t> вечном</a:t>
            </a:r>
            <a:r>
              <a:rPr lang="ru-RU" u="dash" dirty="0">
                <a:solidFill>
                  <a:srgbClr val="C00000"/>
                </a:solidFill>
              </a:rPr>
              <a:t> сне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sz="2400" baseline="30000" dirty="0" smtClean="0">
                <a:solidFill>
                  <a:schemeClr val="tx2"/>
                </a:solidFill>
              </a:rPr>
              <a:t>6 </a:t>
            </a:r>
            <a:r>
              <a:rPr lang="ru-RU" u="sng" dirty="0" smtClean="0">
                <a:solidFill>
                  <a:srgbClr val="C00000"/>
                </a:solidFill>
              </a:rPr>
              <a:t>какой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u="dbl" dirty="0">
                <a:solidFill>
                  <a:srgbClr val="C00000"/>
                </a:solidFill>
              </a:rPr>
              <a:t>ожидает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нас.</a:t>
            </a:r>
            <a:r>
              <a:rPr lang="ru-RU" sz="2400" baseline="30000" dirty="0" smtClean="0">
                <a:solidFill>
                  <a:schemeClr val="tx2"/>
                </a:solidFill>
              </a:rPr>
              <a:t>7</a:t>
            </a: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3</a:t>
            </a:r>
            <a:r>
              <a:rPr lang="ru-RU" dirty="0"/>
              <a:t>, 4 – </a:t>
            </a:r>
            <a:r>
              <a:rPr lang="ru-RU" dirty="0">
                <a:solidFill>
                  <a:schemeClr val="tx2"/>
                </a:solidFill>
              </a:rPr>
              <a:t>…</a:t>
            </a:r>
            <a:r>
              <a:rPr lang="be-BY" dirty="0">
                <a:solidFill>
                  <a:schemeClr val="tx2"/>
                </a:solidFill>
              </a:rPr>
              <a:t>┌┐ ,│</a:t>
            </a:r>
            <a:r>
              <a:rPr lang="be-BY" u="wavy" dirty="0">
                <a:solidFill>
                  <a:schemeClr val="tx2"/>
                </a:solidFill>
              </a:rPr>
              <a:t>        </a:t>
            </a:r>
            <a:r>
              <a:rPr lang="be-BY" dirty="0">
                <a:solidFill>
                  <a:schemeClr val="tx2"/>
                </a:solidFill>
              </a:rPr>
              <a:t>│, … </a:t>
            </a:r>
            <a:r>
              <a:rPr lang="be-BY" dirty="0"/>
              <a:t>;</a:t>
            </a:r>
            <a:endParaRPr lang="ru-RU" dirty="0"/>
          </a:p>
          <a:p>
            <a:pPr marL="342900" lvl="0" indent="-342900">
              <a:buFont typeface="+mj-lt"/>
              <a:buAutoNum type="arabicParenR"/>
            </a:pPr>
            <a:r>
              <a:rPr lang="ru-RU" dirty="0"/>
              <a:t>5 – </a:t>
            </a:r>
            <a:r>
              <a:rPr lang="ru-RU" dirty="0">
                <a:solidFill>
                  <a:schemeClr val="tx2"/>
                </a:solidFill>
              </a:rPr>
              <a:t>… Ɵ, Ɵ…</a:t>
            </a:r>
            <a:r>
              <a:rPr lang="ru-RU" dirty="0"/>
              <a:t>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/>
              <a:t>1, 2, 6, 7 – </a:t>
            </a:r>
            <a:r>
              <a:rPr lang="ru-RU" dirty="0">
                <a:solidFill>
                  <a:schemeClr val="tx2"/>
                </a:solidFill>
              </a:rPr>
              <a:t>[   ], [   ], и [   ], (какой ).</a:t>
            </a:r>
          </a:p>
        </p:txBody>
      </p:sp>
    </p:spTree>
    <p:extLst>
      <p:ext uri="{BB962C8B-B14F-4D97-AF65-F5344CB8AC3E}">
        <p14:creationId xmlns:p14="http://schemas.microsoft.com/office/powerpoint/2010/main" val="32092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Образец лексического разбора слова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chemeClr val="tx2"/>
                </a:solidFill>
              </a:rPr>
              <a:t>С </a:t>
            </a:r>
            <a:r>
              <a:rPr lang="ru-RU" i="1" dirty="0">
                <a:solidFill>
                  <a:schemeClr val="tx2"/>
                </a:solidFill>
              </a:rPr>
              <a:t>лечебной целью используют </a:t>
            </a:r>
            <a:r>
              <a:rPr lang="ru-RU" i="1" dirty="0">
                <a:solidFill>
                  <a:srgbClr val="C00000"/>
                </a:solidFill>
              </a:rPr>
              <a:t>корни</a:t>
            </a:r>
            <a:r>
              <a:rPr lang="ru-RU" i="1" dirty="0">
                <a:solidFill>
                  <a:schemeClr val="tx2"/>
                </a:solidFill>
              </a:rPr>
              <a:t> элеутерококка.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>
                <a:solidFill>
                  <a:srgbClr val="C00000"/>
                </a:solidFill>
              </a:rPr>
              <a:t>корень</a:t>
            </a:r>
            <a:r>
              <a:rPr lang="ru-RU" sz="2000" dirty="0"/>
              <a:t> – подземная часть растения, служащая для укрепления его в почве и всасывания из неё воды и питательных веществ;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/>
              <a:t>многозначное;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/>
              <a:t>прямое значение;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/>
              <a:t>синонимов нет;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/>
              <a:t>антонимов нет;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/>
              <a:t>омонимов нет;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/>
              <a:t>исконно русское;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/>
              <a:t>общеупотребительное;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/>
              <a:t>активный словарный запас.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>Образец </a:t>
            </a:r>
            <a:br>
              <a:rPr lang="be-BY" b="1" dirty="0" smtClean="0"/>
            </a:br>
            <a:r>
              <a:rPr lang="be-BY" b="1" dirty="0" smtClean="0"/>
              <a:t>фонетического разбора слова</a:t>
            </a:r>
            <a:br>
              <a:rPr lang="be-BY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be-BY" i="1" dirty="0" smtClean="0">
                <a:solidFill>
                  <a:srgbClr val="C00000"/>
                </a:solidFill>
              </a:rPr>
              <a:t>Небо</a:t>
            </a:r>
            <a:r>
              <a:rPr lang="be-BY" i="1" dirty="0" smtClean="0"/>
              <a:t> — не</a:t>
            </a:r>
            <a:r>
              <a:rPr lang="be-BY" i="1" dirty="0" smtClean="0">
                <a:latin typeface="Times New Roman"/>
                <a:cs typeface="Times New Roman"/>
              </a:rPr>
              <a:t>ʹ</a:t>
            </a:r>
            <a:r>
              <a:rPr lang="be-BY" i="1" dirty="0" smtClean="0"/>
              <a:t>-бо, 2 слога;</a:t>
            </a:r>
            <a:endParaRPr lang="ru-RU" dirty="0" smtClean="0"/>
          </a:p>
          <a:p>
            <a:pPr marL="0" indent="0">
              <a:buNone/>
            </a:pPr>
            <a:r>
              <a:rPr lang="be-BY" i="1" dirty="0" smtClean="0"/>
              <a:t>н — </a:t>
            </a:r>
            <a:r>
              <a:rPr lang="ru-RU" i="1" dirty="0" smtClean="0"/>
              <a:t>[н</a:t>
            </a:r>
            <a:r>
              <a:rPr lang="be-BY" i="1" dirty="0" smtClean="0"/>
              <a:t>’</a:t>
            </a:r>
            <a:r>
              <a:rPr lang="ru-RU" i="1" dirty="0" smtClean="0"/>
              <a:t>]</a:t>
            </a:r>
            <a:r>
              <a:rPr lang="be-BY" i="1" dirty="0" smtClean="0"/>
              <a:t> — согласный, мягкий, звонкий;</a:t>
            </a:r>
            <a:endParaRPr lang="ru-RU" dirty="0" smtClean="0"/>
          </a:p>
          <a:p>
            <a:pPr marL="0" indent="0">
              <a:buNone/>
            </a:pPr>
            <a:r>
              <a:rPr lang="be-BY" i="1" dirty="0" smtClean="0"/>
              <a:t>е — </a:t>
            </a:r>
            <a:r>
              <a:rPr lang="ru-RU" i="1" dirty="0" smtClean="0"/>
              <a:t>[э]</a:t>
            </a:r>
            <a:r>
              <a:rPr lang="be-BY" i="1" dirty="0" smtClean="0"/>
              <a:t> — гласный, ударный;</a:t>
            </a:r>
            <a:endParaRPr lang="ru-RU" dirty="0" smtClean="0"/>
          </a:p>
          <a:p>
            <a:pPr marL="0" indent="0">
              <a:buNone/>
            </a:pPr>
            <a:r>
              <a:rPr lang="be-BY" i="1" dirty="0" smtClean="0"/>
              <a:t>б — </a:t>
            </a:r>
            <a:r>
              <a:rPr lang="ru-RU" i="1" dirty="0" smtClean="0"/>
              <a:t>[б]</a:t>
            </a:r>
            <a:r>
              <a:rPr lang="be-BY" i="1" dirty="0" smtClean="0"/>
              <a:t> — согласный, твёрдый, звонкий;</a:t>
            </a:r>
            <a:endParaRPr lang="ru-RU" dirty="0" smtClean="0"/>
          </a:p>
          <a:p>
            <a:pPr marL="0" indent="0">
              <a:buNone/>
            </a:pPr>
            <a:r>
              <a:rPr lang="be-BY" i="1" dirty="0" smtClean="0"/>
              <a:t>о — </a:t>
            </a:r>
            <a:r>
              <a:rPr lang="ru-RU" i="1" dirty="0" smtClean="0"/>
              <a:t>[а]</a:t>
            </a:r>
            <a:r>
              <a:rPr lang="be-BY" i="1" dirty="0" smtClean="0"/>
              <a:t> — гласный, безударный.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be-BY" i="1" dirty="0" smtClean="0"/>
              <a:t>_____________________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be-BY" i="1" dirty="0" smtClean="0"/>
              <a:t>4 буквы,  4 звука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>Образец </a:t>
            </a:r>
            <a:br>
              <a:rPr lang="be-BY" b="1" dirty="0" smtClean="0"/>
            </a:br>
            <a:r>
              <a:rPr lang="be-BY" b="1" dirty="0" smtClean="0"/>
              <a:t>словообразовательного </a:t>
            </a:r>
            <a:br>
              <a:rPr lang="be-BY" b="1" dirty="0" smtClean="0"/>
            </a:br>
            <a:r>
              <a:rPr lang="be-BY" b="1" dirty="0" smtClean="0"/>
              <a:t>разбора слова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pPr marL="0" indent="0">
              <a:buNone/>
            </a:pPr>
            <a:r>
              <a:rPr lang="be-BY" i="1" dirty="0" smtClean="0">
                <a:solidFill>
                  <a:srgbClr val="C00000"/>
                </a:solidFill>
              </a:rPr>
              <a:t>Выход</a:t>
            </a:r>
            <a:r>
              <a:rPr lang="be-BY" i="1" dirty="0" smtClean="0">
                <a:solidFill>
                  <a:schemeClr val="tx2"/>
                </a:solidFill>
              </a:rPr>
              <a:t>Ø </a:t>
            </a:r>
            <a:r>
              <a:rPr lang="be-BY" i="1" dirty="0"/>
              <a:t>← </a:t>
            </a:r>
            <a:r>
              <a:rPr lang="be-BY" i="1" u="sng" dirty="0"/>
              <a:t>выход</a:t>
            </a:r>
            <a:r>
              <a:rPr lang="be-BY" i="1" dirty="0"/>
              <a:t>ить</a:t>
            </a:r>
            <a:r>
              <a:rPr lang="be-BY" dirty="0"/>
              <a:t> (суффиксальный).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0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Образец орфографического разбора слова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000" dirty="0" smtClean="0">
                <a:solidFill>
                  <a:schemeClr val="tx2"/>
                </a:solidFill>
              </a:rPr>
              <a:t>1   2   </a:t>
            </a:r>
            <a:r>
              <a:rPr lang="ru-RU" sz="2000" dirty="0">
                <a:solidFill>
                  <a:schemeClr val="tx2"/>
                </a:solidFill>
              </a:rPr>
              <a:t>3    </a:t>
            </a:r>
            <a:r>
              <a:rPr lang="ru-RU" sz="2000" dirty="0" smtClean="0">
                <a:solidFill>
                  <a:schemeClr val="tx2"/>
                </a:solidFill>
              </a:rPr>
              <a:t>   </a:t>
            </a:r>
            <a:r>
              <a:rPr lang="ru-RU" sz="2000" dirty="0">
                <a:solidFill>
                  <a:schemeClr val="tx2"/>
                </a:solidFill>
              </a:rPr>
              <a:t>4  5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Р</a:t>
            </a:r>
            <a:r>
              <a:rPr lang="ru-RU" u="sng" dirty="0">
                <a:solidFill>
                  <a:srgbClr val="C00000"/>
                </a:solidFill>
              </a:rPr>
              <a:t>а</a:t>
            </a:r>
            <a:r>
              <a:rPr lang="ru-RU" dirty="0">
                <a:solidFill>
                  <a:srgbClr val="C00000"/>
                </a:solidFill>
              </a:rPr>
              <a:t>с</a:t>
            </a:r>
            <a:r>
              <a:rPr lang="ru-RU" u="sng" dirty="0">
                <a:solidFill>
                  <a:srgbClr val="C00000"/>
                </a:solidFill>
              </a:rPr>
              <a:t>с</a:t>
            </a:r>
            <a:r>
              <a:rPr lang="ru-RU" dirty="0">
                <a:solidFill>
                  <a:srgbClr val="C00000"/>
                </a:solidFill>
              </a:rPr>
              <a:t>т</a:t>
            </a:r>
            <a:r>
              <a:rPr lang="ru-RU" u="sng" dirty="0">
                <a:solidFill>
                  <a:srgbClr val="C00000"/>
                </a:solidFill>
              </a:rPr>
              <a:t>и</a:t>
            </a:r>
            <a:r>
              <a:rPr lang="ru-RU" dirty="0">
                <a:solidFill>
                  <a:srgbClr val="C00000"/>
                </a:solidFill>
              </a:rPr>
              <a:t>ла</a:t>
            </a:r>
            <a:r>
              <a:rPr lang="ru-RU" u="sng" dirty="0">
                <a:solidFill>
                  <a:srgbClr val="C00000"/>
                </a:solidFill>
              </a:rPr>
              <a:t>е</a:t>
            </a:r>
            <a:r>
              <a:rPr lang="ru-RU" dirty="0">
                <a:solidFill>
                  <a:srgbClr val="C00000"/>
                </a:solidFill>
              </a:rPr>
              <a:t>ш</a:t>
            </a:r>
            <a:r>
              <a:rPr lang="ru-RU" u="sng" dirty="0">
                <a:solidFill>
                  <a:srgbClr val="C00000"/>
                </a:solidFill>
              </a:rPr>
              <a:t>ь</a:t>
            </a:r>
            <a:endParaRPr lang="ru-RU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р</a:t>
            </a:r>
            <a:r>
              <a:rPr lang="ru-RU" u="sng" dirty="0" err="1" smtClean="0"/>
              <a:t>а</a:t>
            </a:r>
            <a:r>
              <a:rPr lang="ru-RU" dirty="0" err="1" smtClean="0"/>
              <a:t>сстила</a:t>
            </a:r>
            <a:r>
              <a:rPr lang="ru-RU" dirty="0" err="1"/>
              <a:t>ʹешь</a:t>
            </a:r>
            <a:r>
              <a:rPr lang="ru-RU" dirty="0"/>
              <a:t> (</a:t>
            </a:r>
            <a:r>
              <a:rPr lang="ru-RU" dirty="0" err="1"/>
              <a:t>роʹссыпь</a:t>
            </a:r>
            <a:r>
              <a:rPr lang="ru-RU" dirty="0" smtClean="0"/>
              <a:t>);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        гл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ru-RU" dirty="0" smtClean="0"/>
              <a:t>2) ра</a:t>
            </a:r>
            <a:r>
              <a:rPr lang="ru-RU" u="sng" dirty="0" smtClean="0"/>
              <a:t>с</a:t>
            </a:r>
            <a:r>
              <a:rPr lang="ru-RU" u="dbl" dirty="0" smtClean="0"/>
              <a:t>с</a:t>
            </a:r>
            <a:r>
              <a:rPr lang="ru-RU" dirty="0" smtClean="0"/>
              <a:t>тилаешь</a:t>
            </a:r>
            <a:r>
              <a:rPr lang="ru-RU" dirty="0"/>
              <a:t>;</a:t>
            </a:r>
          </a:p>
          <a:p>
            <a:pPr marL="0" lvl="0" indent="0">
              <a:buNone/>
            </a:pPr>
            <a:r>
              <a:rPr lang="ru-RU" dirty="0" smtClean="0"/>
              <a:t>3) </a:t>
            </a:r>
            <a:r>
              <a:rPr lang="ru-RU" dirty="0" err="1" smtClean="0"/>
              <a:t>расст</a:t>
            </a:r>
            <a:r>
              <a:rPr lang="ru-RU" u="dbl" dirty="0" err="1" smtClean="0"/>
              <a:t>и</a:t>
            </a:r>
            <a:r>
              <a:rPr lang="ru-RU" dirty="0" err="1" smtClean="0"/>
              <a:t>л</a:t>
            </a:r>
            <a:r>
              <a:rPr lang="ru-RU" u="dbl" dirty="0" err="1" smtClean="0"/>
              <a:t>а</a:t>
            </a:r>
            <a:r>
              <a:rPr lang="ru-RU" u="dbl" dirty="0" err="1" smtClean="0">
                <a:latin typeface="Times New Roman"/>
                <a:cs typeface="Times New Roman"/>
              </a:rPr>
              <a:t>ʹ</a:t>
            </a:r>
            <a:r>
              <a:rPr lang="ru-RU" dirty="0" err="1" smtClean="0"/>
              <a:t>ешь</a:t>
            </a:r>
            <a:r>
              <a:rPr lang="ru-RU" dirty="0"/>
              <a:t>;</a:t>
            </a:r>
          </a:p>
          <a:p>
            <a:pPr marL="0" lvl="0" indent="0">
              <a:buNone/>
            </a:pPr>
            <a:r>
              <a:rPr lang="ru-RU" dirty="0" smtClean="0"/>
              <a:t>4) </a:t>
            </a:r>
            <a:r>
              <a:rPr lang="ru-RU" dirty="0" err="1" smtClean="0"/>
              <a:t>расстила</a:t>
            </a:r>
            <a:r>
              <a:rPr lang="ru-RU" dirty="0" err="1" smtClean="0">
                <a:latin typeface="Times New Roman"/>
                <a:cs typeface="Times New Roman"/>
              </a:rPr>
              <a:t>ʹ</a:t>
            </a:r>
            <a:r>
              <a:rPr lang="ru-RU" u="dbl" dirty="0" err="1" smtClean="0"/>
              <a:t>е</a:t>
            </a:r>
            <a:r>
              <a:rPr lang="ru-RU" dirty="0" err="1" smtClean="0"/>
              <a:t>шь</a:t>
            </a:r>
            <a:r>
              <a:rPr lang="ru-RU" dirty="0" smtClean="0"/>
              <a:t> </a:t>
            </a:r>
            <a:r>
              <a:rPr lang="ru-RU" dirty="0"/>
              <a:t>(расстил</a:t>
            </a:r>
            <a:r>
              <a:rPr lang="ru-RU" u="dbl" dirty="0"/>
              <a:t>ать</a:t>
            </a:r>
            <a:r>
              <a:rPr lang="ru-RU" dirty="0"/>
              <a:t>, на –</a:t>
            </a:r>
            <a:r>
              <a:rPr lang="ru-RU" dirty="0" err="1"/>
              <a:t>ать</a:t>
            </a:r>
            <a:r>
              <a:rPr lang="ru-RU" dirty="0"/>
              <a:t>, не из 4,  </a:t>
            </a:r>
            <a:r>
              <a:rPr lang="en-US" dirty="0"/>
              <a:t>I </a:t>
            </a:r>
            <a:r>
              <a:rPr lang="ru-RU" dirty="0" err="1"/>
              <a:t>спр</a:t>
            </a:r>
            <a:r>
              <a:rPr lang="ru-RU" dirty="0"/>
              <a:t>.);</a:t>
            </a:r>
          </a:p>
          <a:p>
            <a:pPr marL="0" lvl="0" indent="0">
              <a:buNone/>
            </a:pPr>
            <a:r>
              <a:rPr lang="ru-RU" dirty="0" smtClean="0"/>
              <a:t>5) расстилае</a:t>
            </a:r>
            <a:r>
              <a:rPr lang="ru-RU" u="dbl" dirty="0" smtClean="0"/>
              <a:t>ш</a:t>
            </a:r>
            <a:r>
              <a:rPr lang="ru-RU" u="sng" dirty="0" smtClean="0"/>
              <a:t>ь</a:t>
            </a:r>
            <a:r>
              <a:rPr lang="ru-RU" dirty="0" smtClean="0"/>
              <a:t> </a:t>
            </a:r>
            <a:r>
              <a:rPr lang="ru-RU" dirty="0"/>
              <a:t>(2-е л., ед. ч.).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9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232248"/>
          </a:xfrm>
        </p:spPr>
        <p:txBody>
          <a:bodyPr>
            <a:normAutofit fontScale="90000"/>
          </a:bodyPr>
          <a:lstStyle/>
          <a:p>
            <a:pPr marL="0" indent="0"/>
            <a:r>
              <a:rPr lang="be-BY" b="1" dirty="0" smtClean="0"/>
              <a:t>Образец </a:t>
            </a:r>
            <a:br>
              <a:rPr lang="be-BY" b="1" dirty="0" smtClean="0"/>
            </a:br>
            <a:r>
              <a:rPr lang="be-BY" b="1" dirty="0" smtClean="0"/>
              <a:t>морфологического </a:t>
            </a:r>
            <a:br>
              <a:rPr lang="be-BY" b="1" dirty="0" smtClean="0"/>
            </a:br>
            <a:r>
              <a:rPr lang="be-BY" b="1" dirty="0" smtClean="0"/>
              <a:t>разбора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marL="0" indent="0">
              <a:buNone/>
            </a:pPr>
            <a:r>
              <a:rPr lang="be-BY" i="1" dirty="0" smtClean="0">
                <a:solidFill>
                  <a:schemeClr val="tx2"/>
                </a:solidFill>
              </a:rPr>
              <a:t>(Читаю)</a:t>
            </a:r>
            <a:r>
              <a:rPr lang="be-BY" i="1" dirty="0" smtClean="0">
                <a:solidFill>
                  <a:srgbClr val="FF0000"/>
                </a:solidFill>
              </a:rPr>
              <a:t> </a:t>
            </a:r>
            <a:r>
              <a:rPr lang="be-BY" i="1" dirty="0">
                <a:solidFill>
                  <a:srgbClr val="C00000"/>
                </a:solidFill>
              </a:rPr>
              <a:t>сказку</a:t>
            </a:r>
            <a:r>
              <a:rPr lang="be-BY" i="1" dirty="0">
                <a:solidFill>
                  <a:srgbClr val="FF0000"/>
                </a:solidFill>
              </a:rPr>
              <a:t> </a:t>
            </a:r>
            <a:r>
              <a:rPr lang="be-BY" i="1" dirty="0"/>
              <a:t>– </a:t>
            </a:r>
            <a:r>
              <a:rPr lang="be-BY" dirty="0"/>
              <a:t>сущ., н. ф. – </a:t>
            </a:r>
            <a:r>
              <a:rPr lang="be-BY" dirty="0">
                <a:solidFill>
                  <a:schemeClr val="tx2"/>
                </a:solidFill>
              </a:rPr>
              <a:t>сказка</a:t>
            </a:r>
            <a:r>
              <a:rPr lang="be-BY" dirty="0"/>
              <a:t>; нариц., неодуш, конкр, ж. р., 1-го скл.; в ед. ч., В. п.; дополнение.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5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/>
              <a:t/>
            </a:r>
            <a:br>
              <a:rPr lang="be-BY" b="1" dirty="0"/>
            </a:b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/>
              <a:t/>
            </a:r>
            <a:br>
              <a:rPr lang="be-BY" b="1" dirty="0"/>
            </a:b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/>
              <a:t/>
            </a:r>
            <a:br>
              <a:rPr lang="be-BY" b="1" dirty="0"/>
            </a:b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/>
              <a:t/>
            </a:r>
            <a:br>
              <a:rPr lang="be-BY" b="1" dirty="0"/>
            </a:b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/>
              <a:t/>
            </a:r>
            <a:br>
              <a:rPr lang="be-BY" b="1" dirty="0"/>
            </a:br>
            <a:r>
              <a:rPr lang="be-BY" b="1" dirty="0" smtClean="0"/>
              <a:t>Образец </a:t>
            </a:r>
            <a:br>
              <a:rPr lang="be-BY" b="1" dirty="0" smtClean="0"/>
            </a:br>
            <a:r>
              <a:rPr lang="be-BY" b="1" dirty="0" smtClean="0"/>
              <a:t>синтаксического </a:t>
            </a:r>
            <a:r>
              <a:rPr lang="be-BY" b="1" dirty="0"/>
              <a:t>разбора словосочетания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/>
          <a:lstStyle/>
          <a:p>
            <a:pPr marL="0" indent="0">
              <a:buNone/>
            </a:pPr>
            <a:r>
              <a:rPr lang="be-BY" i="1" dirty="0" smtClean="0">
                <a:solidFill>
                  <a:srgbClr val="C00000"/>
                </a:solidFill>
              </a:rPr>
              <a:t>		    </a:t>
            </a:r>
            <a:r>
              <a:rPr lang="be-BY" dirty="0" smtClean="0">
                <a:solidFill>
                  <a:schemeClr val="tx2"/>
                </a:solidFill>
              </a:rPr>
              <a:t>Х</a:t>
            </a:r>
          </a:p>
          <a:p>
            <a:pPr marL="0" indent="0">
              <a:buNone/>
            </a:pPr>
            <a:r>
              <a:rPr lang="be-BY" i="1" dirty="0" smtClean="0">
                <a:solidFill>
                  <a:srgbClr val="C00000"/>
                </a:solidFill>
              </a:rPr>
              <a:t>Проливн</a:t>
            </a:r>
            <a:r>
              <a:rPr lang="be-BY" b="1" i="1" dirty="0" smtClean="0">
                <a:solidFill>
                  <a:schemeClr val="tx2"/>
                </a:solidFill>
              </a:rPr>
              <a:t>ые</a:t>
            </a:r>
            <a:r>
              <a:rPr lang="be-BY" i="1" dirty="0" smtClean="0">
                <a:solidFill>
                  <a:srgbClr val="C00000"/>
                </a:solidFill>
              </a:rPr>
              <a:t> </a:t>
            </a:r>
            <a:r>
              <a:rPr lang="be-BY" i="1" dirty="0">
                <a:solidFill>
                  <a:srgbClr val="C00000"/>
                </a:solidFill>
              </a:rPr>
              <a:t>дожд</a:t>
            </a:r>
            <a:r>
              <a:rPr lang="be-BY" b="1" i="1" dirty="0">
                <a:solidFill>
                  <a:schemeClr val="tx2"/>
                </a:solidFill>
              </a:rPr>
              <a:t>и</a:t>
            </a:r>
            <a:r>
              <a:rPr lang="be-BY" i="1" dirty="0">
                <a:solidFill>
                  <a:schemeClr val="tx2"/>
                </a:solidFill>
              </a:rPr>
              <a:t> </a:t>
            </a:r>
            <a:r>
              <a:rPr lang="be-BY" i="1" dirty="0"/>
              <a:t>– </a:t>
            </a:r>
            <a:r>
              <a:rPr lang="be-BY" dirty="0"/>
              <a:t>сущ. + прилаг., предмет и его признак, согласование, именное.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0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>Образец синтаксического разбора простого 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24944"/>
            <a:ext cx="8424936" cy="3201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e-BY" sz="1600" dirty="0" smtClean="0"/>
              <a:t>сущ</a:t>
            </a:r>
            <a:r>
              <a:rPr lang="be-BY" sz="1600" b="1" dirty="0"/>
              <a:t>.         </a:t>
            </a:r>
            <a:r>
              <a:rPr lang="be-BY" sz="1600" b="1" dirty="0" smtClean="0"/>
              <a:t>                      </a:t>
            </a:r>
            <a:r>
              <a:rPr lang="be-BY" sz="1600" dirty="0" smtClean="0"/>
              <a:t>причастный </a:t>
            </a:r>
            <a:r>
              <a:rPr lang="be-BY" sz="1600" dirty="0"/>
              <a:t>оборот     </a:t>
            </a:r>
            <a:r>
              <a:rPr lang="be-BY" sz="1600" dirty="0" smtClean="0"/>
              <a:t>                           нареч</a:t>
            </a:r>
            <a:r>
              <a:rPr lang="be-BY" sz="1600" dirty="0"/>
              <a:t>. </a:t>
            </a:r>
            <a:r>
              <a:rPr lang="be-BY" sz="1600" dirty="0" smtClean="0"/>
              <a:t>          гл</a:t>
            </a:r>
            <a:r>
              <a:rPr lang="be-BY" sz="1600" dirty="0"/>
              <a:t>.</a:t>
            </a:r>
            <a:endParaRPr lang="be-BY" sz="1600" dirty="0" smtClean="0"/>
          </a:p>
          <a:p>
            <a:pPr marL="0" indent="0">
              <a:buNone/>
            </a:pPr>
            <a:r>
              <a:rPr lang="be-BY" i="1" u="sng" dirty="0" smtClean="0">
                <a:solidFill>
                  <a:srgbClr val="C00000"/>
                </a:solidFill>
              </a:rPr>
              <a:t>Небо</a:t>
            </a:r>
            <a:r>
              <a:rPr lang="be-BY" i="1" dirty="0">
                <a:solidFill>
                  <a:srgbClr val="C00000"/>
                </a:solidFill>
              </a:rPr>
              <a:t>, </a:t>
            </a:r>
            <a:r>
              <a:rPr lang="be-BY" i="1" u="wavy" dirty="0">
                <a:solidFill>
                  <a:srgbClr val="C00000"/>
                </a:solidFill>
              </a:rPr>
              <a:t>затянутое серыми тучами</a:t>
            </a:r>
            <a:r>
              <a:rPr lang="be-BY" i="1" dirty="0">
                <a:solidFill>
                  <a:srgbClr val="C00000"/>
                </a:solidFill>
              </a:rPr>
              <a:t>, </a:t>
            </a:r>
            <a:r>
              <a:rPr lang="be-BY" i="1" u="dotDash" dirty="0" smtClean="0">
                <a:solidFill>
                  <a:srgbClr val="C00000"/>
                </a:solidFill>
              </a:rPr>
              <a:t>низко </a:t>
            </a:r>
            <a:r>
              <a:rPr lang="be-BY" i="1" u="dbl" dirty="0">
                <a:solidFill>
                  <a:srgbClr val="C00000"/>
                </a:solidFill>
              </a:rPr>
              <a:t>нависло</a:t>
            </a:r>
            <a:endParaRPr lang="be-BY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be-BY" sz="1600" dirty="0" smtClean="0"/>
              <a:t>  пр.           сущ.</a:t>
            </a:r>
            <a:endParaRPr lang="ru-RU" sz="1600" dirty="0" smtClean="0"/>
          </a:p>
          <a:p>
            <a:pPr marL="0" indent="0">
              <a:buNone/>
            </a:pPr>
            <a:r>
              <a:rPr lang="be-BY" i="1" u="dotDash" dirty="0" smtClean="0">
                <a:solidFill>
                  <a:srgbClr val="C00000"/>
                </a:solidFill>
              </a:rPr>
              <a:t>над </a:t>
            </a:r>
            <a:r>
              <a:rPr lang="be-BY" i="1" u="dotDash" dirty="0">
                <a:solidFill>
                  <a:srgbClr val="C00000"/>
                </a:solidFill>
              </a:rPr>
              <a:t>землёй</a:t>
            </a:r>
            <a:r>
              <a:rPr lang="be-BY" i="1" dirty="0" smtClean="0">
                <a:solidFill>
                  <a:srgbClr val="C00000"/>
                </a:solidFill>
              </a:rPr>
              <a:t>. </a:t>
            </a:r>
            <a:r>
              <a:rPr lang="be-BY" sz="2400" i="1" dirty="0" smtClean="0"/>
              <a:t>(</a:t>
            </a:r>
            <a:r>
              <a:rPr lang="be-BY" sz="2400" dirty="0"/>
              <a:t>Простое, повествовательное, </a:t>
            </a:r>
            <a:r>
              <a:rPr lang="be-BY" sz="2400" dirty="0" smtClean="0"/>
              <a:t>невосклица-тельное</a:t>
            </a:r>
            <a:r>
              <a:rPr lang="be-BY" sz="2400" dirty="0"/>
              <a:t>, двусоставное, распространённое, полное, </a:t>
            </a:r>
            <a:r>
              <a:rPr lang="be-BY" sz="2400" dirty="0" smtClean="0"/>
              <a:t>ослож-нено </a:t>
            </a:r>
            <a:r>
              <a:rPr lang="be-BY" sz="2400" dirty="0"/>
              <a:t>обособленным определением</a:t>
            </a:r>
            <a:r>
              <a:rPr lang="be-BY" sz="2400" i="1" dirty="0"/>
              <a:t>.)</a:t>
            </a:r>
            <a:r>
              <a:rPr lang="be-BY" sz="2400" dirty="0"/>
              <a:t> </a:t>
            </a:r>
            <a:r>
              <a:rPr lang="be-BY" dirty="0">
                <a:solidFill>
                  <a:schemeClr val="tx2"/>
                </a:solidFill>
              </a:rPr>
              <a:t>[┌┐ ,│</a:t>
            </a:r>
            <a:r>
              <a:rPr lang="be-BY" u="wavy" dirty="0">
                <a:solidFill>
                  <a:schemeClr val="tx2"/>
                </a:solidFill>
              </a:rPr>
              <a:t>        </a:t>
            </a:r>
            <a:r>
              <a:rPr lang="be-BY" dirty="0">
                <a:solidFill>
                  <a:schemeClr val="tx2"/>
                </a:solidFill>
              </a:rPr>
              <a:t>│, … ].</a:t>
            </a: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1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296144"/>
          </a:xfrm>
        </p:spPr>
        <p:txBody>
          <a:bodyPr>
            <a:normAutofit fontScale="90000"/>
          </a:bodyPr>
          <a:lstStyle/>
          <a:p>
            <a:pPr marL="0" indent="0"/>
            <a:r>
              <a:rPr lang="be-BY" b="1" dirty="0" smtClean="0"/>
              <a:t>Образец синтаксического разбора простого односоставного 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3057203"/>
          </a:xfrm>
        </p:spPr>
        <p:txBody>
          <a:bodyPr/>
          <a:lstStyle/>
          <a:p>
            <a:pPr marL="0" indent="0">
              <a:buNone/>
            </a:pPr>
            <a:r>
              <a:rPr lang="be-BY" sz="1600" dirty="0" smtClean="0"/>
              <a:t>            прил</a:t>
            </a:r>
            <a:r>
              <a:rPr lang="be-BY" sz="1600" dirty="0"/>
              <a:t>.       </a:t>
            </a:r>
            <a:r>
              <a:rPr lang="be-BY" sz="1600" dirty="0" smtClean="0"/>
              <a:t>        сущ</a:t>
            </a:r>
            <a:r>
              <a:rPr lang="be-BY" sz="1600" dirty="0"/>
              <a:t>.    </a:t>
            </a:r>
            <a:r>
              <a:rPr lang="be-BY" sz="1600" dirty="0" smtClean="0"/>
              <a:t>       </a:t>
            </a:r>
            <a:r>
              <a:rPr lang="be-BY" sz="1600" dirty="0"/>
              <a:t>ч.        </a:t>
            </a:r>
            <a:r>
              <a:rPr lang="be-BY" sz="1600" dirty="0" smtClean="0"/>
              <a:t>     гл</a:t>
            </a:r>
            <a:r>
              <a:rPr lang="be-BY" sz="1600" dirty="0"/>
              <a:t>.</a:t>
            </a:r>
            <a:endParaRPr lang="ru-RU" sz="1600" dirty="0"/>
          </a:p>
          <a:p>
            <a:pPr marL="0" indent="0">
              <a:buNone/>
            </a:pPr>
            <a:r>
              <a:rPr lang="be-BY" i="1" dirty="0"/>
              <a:t>     </a:t>
            </a:r>
            <a:r>
              <a:rPr lang="be-BY" i="1" u="wavy" dirty="0">
                <a:solidFill>
                  <a:srgbClr val="C00000"/>
                </a:solidFill>
              </a:rPr>
              <a:t>Верного</a:t>
            </a:r>
            <a:r>
              <a:rPr lang="be-BY" i="1" dirty="0">
                <a:solidFill>
                  <a:srgbClr val="C00000"/>
                </a:solidFill>
              </a:rPr>
              <a:t> </a:t>
            </a:r>
            <a:r>
              <a:rPr lang="be-BY" i="1" u="dash" dirty="0">
                <a:solidFill>
                  <a:srgbClr val="C00000"/>
                </a:solidFill>
              </a:rPr>
              <a:t>друга</a:t>
            </a:r>
            <a:r>
              <a:rPr lang="be-BY" i="1" dirty="0">
                <a:solidFill>
                  <a:srgbClr val="C00000"/>
                </a:solidFill>
              </a:rPr>
              <a:t> </a:t>
            </a:r>
            <a:r>
              <a:rPr lang="be-BY" i="1" u="dbl" dirty="0">
                <a:solidFill>
                  <a:srgbClr val="C00000"/>
                </a:solidFill>
              </a:rPr>
              <a:t>не потерять</a:t>
            </a:r>
            <a:r>
              <a:rPr lang="be-BY" i="1" dirty="0">
                <a:solidFill>
                  <a:srgbClr val="C00000"/>
                </a:solidFill>
              </a:rPr>
              <a:t>. </a:t>
            </a:r>
            <a:r>
              <a:rPr lang="be-BY" sz="2800" dirty="0"/>
              <a:t>(Простое, </a:t>
            </a:r>
            <a:r>
              <a:rPr lang="be-BY" sz="2800" dirty="0" smtClean="0"/>
              <a:t>повество-вательное</a:t>
            </a:r>
            <a:r>
              <a:rPr lang="be-BY" sz="2800" dirty="0"/>
              <a:t>, невосклицательное, односоставное, безличное, распространённое, полное.)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7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472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Образцы разборов</vt:lpstr>
      <vt:lpstr>Образец лексического разбора слова </vt:lpstr>
      <vt:lpstr>Образец  фонетического разбора слова </vt:lpstr>
      <vt:lpstr>Образец  словообразовательного  разбора слова </vt:lpstr>
      <vt:lpstr>Образец орфографического разбора слова </vt:lpstr>
      <vt:lpstr>Образец  морфологического  разбора слова</vt:lpstr>
      <vt:lpstr>          Образец  синтаксического разбора словосочетания  </vt:lpstr>
      <vt:lpstr>Образец синтаксического разбора простого предложения </vt:lpstr>
      <vt:lpstr>Образец синтаксического разбора простого односоставного предложения </vt:lpstr>
      <vt:lpstr>Образец синтаксического разбора  сложносочинённого предложения  </vt:lpstr>
      <vt:lpstr>Образец пунктуационного разбора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7</cp:revision>
  <dcterms:created xsi:type="dcterms:W3CDTF">2017-12-21T08:04:29Z</dcterms:created>
  <dcterms:modified xsi:type="dcterms:W3CDTF">2017-12-26T07:38:52Z</dcterms:modified>
</cp:coreProperties>
</file>