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8" r:id="rId3"/>
    <p:sldId id="283" r:id="rId4"/>
    <p:sldId id="303" r:id="rId5"/>
    <p:sldId id="261" r:id="rId6"/>
    <p:sldId id="284" r:id="rId7"/>
    <p:sldId id="262" r:id="rId8"/>
    <p:sldId id="285" r:id="rId9"/>
    <p:sldId id="304" r:id="rId10"/>
    <p:sldId id="305" r:id="rId11"/>
    <p:sldId id="263" r:id="rId12"/>
    <p:sldId id="286" r:id="rId13"/>
    <p:sldId id="265" r:id="rId14"/>
    <p:sldId id="287" r:id="rId15"/>
    <p:sldId id="302" r:id="rId16"/>
    <p:sldId id="299" r:id="rId17"/>
    <p:sldId id="300" r:id="rId18"/>
    <p:sldId id="280" r:id="rId19"/>
    <p:sldId id="298" r:id="rId20"/>
    <p:sldId id="297" r:id="rId21"/>
    <p:sldId id="290" r:id="rId22"/>
    <p:sldId id="301" r:id="rId23"/>
    <p:sldId id="306" r:id="rId24"/>
    <p:sldId id="307" r:id="rId25"/>
    <p:sldId id="270" r:id="rId26"/>
    <p:sldId id="281" r:id="rId27"/>
    <p:sldId id="291" r:id="rId28"/>
    <p:sldId id="308" r:id="rId29"/>
    <p:sldId id="282" r:id="rId30"/>
    <p:sldId id="292" r:id="rId31"/>
    <p:sldId id="309" r:id="rId32"/>
    <p:sldId id="310" r:id="rId33"/>
    <p:sldId id="268" r:id="rId34"/>
    <p:sldId id="293" r:id="rId35"/>
    <p:sldId id="274" r:id="rId36"/>
    <p:sldId id="294" r:id="rId37"/>
    <p:sldId id="275" r:id="rId38"/>
    <p:sldId id="296" r:id="rId39"/>
    <p:sldId id="276" r:id="rId40"/>
    <p:sldId id="295" r:id="rId41"/>
    <p:sldId id="277" r:id="rId42"/>
    <p:sldId id="271" r:id="rId43"/>
    <p:sldId id="273" r:id="rId4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-908" y="-2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FE684-72BB-4931-AAC9-21F90F6A58D2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21D5-0BE3-4656-AF9D-47176F061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916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FE684-72BB-4931-AAC9-21F90F6A58D2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21D5-0BE3-4656-AF9D-47176F061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02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FE684-72BB-4931-AAC9-21F90F6A58D2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21D5-0BE3-4656-AF9D-47176F061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708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FE684-72BB-4931-AAC9-21F90F6A58D2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21D5-0BE3-4656-AF9D-47176F061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339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FE684-72BB-4931-AAC9-21F90F6A58D2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21D5-0BE3-4656-AF9D-47176F061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392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FE684-72BB-4931-AAC9-21F90F6A58D2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21D5-0BE3-4656-AF9D-47176F061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082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FE684-72BB-4931-AAC9-21F90F6A58D2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21D5-0BE3-4656-AF9D-47176F061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661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FE684-72BB-4931-AAC9-21F90F6A58D2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21D5-0BE3-4656-AF9D-47176F061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737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FE684-72BB-4931-AAC9-21F90F6A58D2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21D5-0BE3-4656-AF9D-47176F061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796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FE684-72BB-4931-AAC9-21F90F6A58D2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21D5-0BE3-4656-AF9D-47176F061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117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FE684-72BB-4931-AAC9-21F90F6A58D2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21D5-0BE3-4656-AF9D-47176F061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786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FE684-72BB-4931-AAC9-21F90F6A58D2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B21D5-0BE3-4656-AF9D-47176F061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531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3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92219" y="618836"/>
            <a:ext cx="77878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/>
              <a:t>Как описать опыт </a:t>
            </a:r>
          </a:p>
          <a:p>
            <a:pPr algn="ctr"/>
            <a:r>
              <a:rPr lang="ru-RU" sz="4400" b="1" dirty="0" smtClean="0"/>
              <a:t>педагогической деятельности?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324935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8847"/>
            <a:ext cx="1211757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Это, в свою очередь, свидетельствует </a:t>
            </a:r>
            <a:r>
              <a:rPr lang="ru-RU" sz="2800" dirty="0" smtClean="0"/>
              <a:t>о недостаточном </a:t>
            </a:r>
            <a:r>
              <a:rPr lang="ru-RU" sz="2800" dirty="0"/>
              <a:t>усвоении учащимися </a:t>
            </a:r>
            <a:r>
              <a:rPr lang="ru-RU" sz="2800" dirty="0" err="1"/>
              <a:t>деятельностного</a:t>
            </a:r>
            <a:r>
              <a:rPr lang="ru-RU" sz="2800" dirty="0"/>
              <a:t> компонента содержания образования, предусмотренного учебной программой по обществоведению. </a:t>
            </a:r>
          </a:p>
          <a:p>
            <a:r>
              <a:rPr lang="ru-RU" sz="2800" dirty="0"/>
              <a:t>Ответы учащихся показали, что учебный материал усваивается ими поверхностно, без глубокого осмысления изучаемых явлений и процессов, обществоведческие знания зачастую подменяются обрывками обыденной информации. Складывается впечатление, что </a:t>
            </a:r>
            <a:r>
              <a:rPr lang="ru-RU" sz="2800"/>
              <a:t>учащиеся </a:t>
            </a:r>
            <a:r>
              <a:rPr lang="ru-RU" sz="2800" smtClean="0"/>
              <a:t>не </a:t>
            </a:r>
            <a:r>
              <a:rPr lang="ru-RU" sz="2800" dirty="0"/>
              <a:t>стремятся вникать в суть изучаемого учебного материала, что может быть связано с кажущейся легкостью учебного предмета.</a:t>
            </a:r>
          </a:p>
          <a:p>
            <a:r>
              <a:rPr lang="ru-RU" sz="2800" dirty="0"/>
              <a:t>Результаты мониторингового исследования позволяют также сделать вывод о недостаточно сформированной читательской грамотности учащихся, что проявилось в непонимании девятиклассниками и десятиклассниками условий предложенных заданий.</a:t>
            </a:r>
          </a:p>
        </p:txBody>
      </p:sp>
    </p:spTree>
    <p:extLst>
      <p:ext uri="{BB962C8B-B14F-4D97-AF65-F5344CB8AC3E}">
        <p14:creationId xmlns:p14="http://schemas.microsoft.com/office/powerpoint/2010/main" val="3416237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issa\Pictures\158219742-612x6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2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6794" y="304801"/>
            <a:ext cx="725112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1.3.	Цели опыта (авторской методики)</a:t>
            </a:r>
          </a:p>
          <a:p>
            <a:r>
              <a:rPr lang="ru-RU" sz="3600" b="1" dirty="0"/>
              <a:t>Развитие способностей, качеств, формирование знаний, умений, навыков обучающихся определенными педагогическими средствами в конкретной образовательной ситуации.</a:t>
            </a:r>
          </a:p>
          <a:p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351262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428" y="489121"/>
            <a:ext cx="12192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/>
              <a:t>1.3.  Цель опыта </a:t>
            </a:r>
            <a:r>
              <a:rPr lang="ru-RU" sz="4000" dirty="0"/>
              <a:t>- формирование опыта применения полученных знаний, умений и навыков у учащихся на третьей ступени общего среднего образования посредством использования учебного  комплекса  “Информация – тест – коррекционная работа”  на уроках обществоведения.</a:t>
            </a:r>
          </a:p>
        </p:txBody>
      </p:sp>
    </p:spTree>
    <p:extLst>
      <p:ext uri="{BB962C8B-B14F-4D97-AF65-F5344CB8AC3E}">
        <p14:creationId xmlns:p14="http://schemas.microsoft.com/office/powerpoint/2010/main" val="3257739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nissa\Pictures\158219742-612x6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428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23168" y="535704"/>
            <a:ext cx="74075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1.4</a:t>
            </a:r>
            <a:r>
              <a:rPr lang="ru-RU" sz="4000" b="1" dirty="0"/>
              <a:t>. Задачи </a:t>
            </a:r>
            <a:r>
              <a:rPr lang="ru-RU" sz="4000" b="1" dirty="0" smtClean="0"/>
              <a:t>опыта </a:t>
            </a:r>
          </a:p>
          <a:p>
            <a:r>
              <a:rPr lang="ru-RU" sz="4000" b="1" dirty="0" smtClean="0"/>
              <a:t> Отражение</a:t>
            </a:r>
          </a:p>
          <a:p>
            <a:r>
              <a:rPr lang="ru-RU" sz="4000" b="1" dirty="0" smtClean="0"/>
              <a:t>последовательности </a:t>
            </a:r>
            <a:r>
              <a:rPr lang="ru-RU" sz="4000" b="1" dirty="0"/>
              <a:t>действий по достижению цели.  </a:t>
            </a:r>
          </a:p>
        </p:txBody>
      </p:sp>
    </p:spTree>
    <p:extLst>
      <p:ext uri="{BB962C8B-B14F-4D97-AF65-F5344CB8AC3E}">
        <p14:creationId xmlns:p14="http://schemas.microsoft.com/office/powerpoint/2010/main" val="3978723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6958" y="-2187"/>
            <a:ext cx="12192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/>
              <a:t>1.4.  Задачи опыта:</a:t>
            </a:r>
          </a:p>
          <a:p>
            <a:r>
              <a:rPr lang="ru-RU" sz="4000" dirty="0"/>
              <a:t>1.4.1.  Проанализировать сформированный  опыт применения полученных знаний, умений и навыков у учащихся   за 9 класс и первую четверть 10 класса средствами теста.</a:t>
            </a:r>
          </a:p>
          <a:p>
            <a:r>
              <a:rPr lang="ru-RU" sz="4000" dirty="0"/>
              <a:t>1.4.2.  Разработать </a:t>
            </a:r>
            <a:r>
              <a:rPr lang="ru-RU" sz="4000" dirty="0" smtClean="0"/>
              <a:t>учебный  </a:t>
            </a:r>
            <a:r>
              <a:rPr lang="ru-RU" sz="4000" dirty="0"/>
              <a:t>комплекс  “Информация – тест – коррекционная работа” , способствующий  формированию опыта применения полученных знаний, умений и навыков у учащихся и показать его практическое применение</a:t>
            </a:r>
            <a:r>
              <a:rPr lang="ru-RU" sz="4000" dirty="0" smtClean="0"/>
              <a:t>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991343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060" y="223583"/>
            <a:ext cx="12192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1.4.3.    Обосновать эффективность и результативность формирования опыта  применения полученных знаний, умений и навыков у  учащихся средствами  использования  учебного  комплекса  “Информация – тест – коррекционная работа” .</a:t>
            </a:r>
          </a:p>
        </p:txBody>
      </p:sp>
    </p:spTree>
    <p:extLst>
      <p:ext uri="{BB962C8B-B14F-4D97-AF65-F5344CB8AC3E}">
        <p14:creationId xmlns:p14="http://schemas.microsoft.com/office/powerpoint/2010/main" val="2436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nissa\Pictures\158219742-612x6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2266" y="535704"/>
            <a:ext cx="74075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1.5</a:t>
            </a:r>
            <a:r>
              <a:rPr lang="ru-RU" sz="4000" b="1" dirty="0"/>
              <a:t>. Длительность работы над опытом </a:t>
            </a:r>
            <a:endParaRPr lang="ru-RU" sz="4000" b="1" dirty="0" smtClean="0"/>
          </a:p>
          <a:p>
            <a:r>
              <a:rPr lang="ru-RU" sz="4000" b="1" dirty="0" smtClean="0"/>
              <a:t>Продолжительность </a:t>
            </a:r>
            <a:r>
              <a:rPr lang="ru-RU" sz="4000" b="1" dirty="0"/>
              <a:t>работы, этапы. </a:t>
            </a:r>
          </a:p>
        </p:txBody>
      </p:sp>
    </p:spTree>
    <p:extLst>
      <p:ext uri="{BB962C8B-B14F-4D97-AF65-F5344CB8AC3E}">
        <p14:creationId xmlns:p14="http://schemas.microsoft.com/office/powerpoint/2010/main" val="12441067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/>
              <a:t>Работа над опытом начата с 2008 года и продолжается до настоящего времени.</a:t>
            </a:r>
          </a:p>
          <a:p>
            <a:r>
              <a:rPr lang="ru-RU" sz="3000" b="1" dirty="0"/>
              <a:t>          Этапы формирования опыта:</a:t>
            </a:r>
          </a:p>
          <a:p>
            <a:r>
              <a:rPr lang="ru-RU" sz="3000" dirty="0"/>
              <a:t>1 этап – рефлексивный (проведение объективного анализа выявленных ошибок допущенных учащимися при выполнении тестов, противоречий, затруднений и проблемы в формировании опыта применения полученных знаний, умений и навыков у  учащихся</a:t>
            </a:r>
            <a:r>
              <a:rPr lang="ru-RU" sz="3000" dirty="0" smtClean="0"/>
              <a:t>);</a:t>
            </a:r>
            <a:endParaRPr lang="ru-RU" sz="3000" dirty="0"/>
          </a:p>
          <a:p>
            <a:r>
              <a:rPr lang="ru-RU" sz="3000" dirty="0"/>
              <a:t>2 этап – практический ( разработка учебного  комплекса  “Информация – тест – коррекционная работа” , применение  на практике</a:t>
            </a:r>
            <a:r>
              <a:rPr lang="ru-RU" sz="3000" dirty="0" smtClean="0"/>
              <a:t>);</a:t>
            </a:r>
          </a:p>
          <a:p>
            <a:endParaRPr lang="ru-RU" sz="3000" dirty="0"/>
          </a:p>
          <a:p>
            <a:r>
              <a:rPr lang="ru-RU" sz="3000" dirty="0"/>
              <a:t>3 этап – обобщающий (обоснование эффективности и результативности формирования опыта  применения полученных знаний, умений и навыков у  учащихся средствами  использования   учебного  комплекса  “Информация - тест – коррекционная работа”).</a:t>
            </a:r>
          </a:p>
        </p:txBody>
      </p:sp>
    </p:spTree>
    <p:extLst>
      <p:ext uri="{BB962C8B-B14F-4D97-AF65-F5344CB8AC3E}">
        <p14:creationId xmlns:p14="http://schemas.microsoft.com/office/powerpoint/2010/main" val="14413959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nissa\Pictures\158219742-612x6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6" y="140157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45674" y="831273"/>
            <a:ext cx="793403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/>
              <a:t>2 Описание технологии опыта</a:t>
            </a:r>
          </a:p>
          <a:p>
            <a:r>
              <a:rPr lang="ru-RU" sz="4000" b="1" dirty="0"/>
              <a:t>2.1. Ведущая идея опыта </a:t>
            </a:r>
            <a:r>
              <a:rPr lang="ru-RU" sz="4000" b="1" dirty="0" smtClean="0"/>
              <a:t>(</a:t>
            </a:r>
            <a:r>
              <a:rPr lang="ru-RU" sz="4000" b="1" dirty="0"/>
              <a:t>авторской методики)</a:t>
            </a:r>
          </a:p>
          <a:p>
            <a:r>
              <a:rPr lang="ru-RU" sz="4000" b="1" dirty="0"/>
              <a:t>Выделение наиболее главного, существенного в деятельности автора, акцент на выделенный конкретный аспект деятельности.</a:t>
            </a:r>
          </a:p>
          <a:p>
            <a:endParaRPr lang="ru-RU" sz="4400" b="1" dirty="0" smtClean="0"/>
          </a:p>
          <a:p>
            <a:r>
              <a:rPr lang="ru-RU" sz="4400" b="1" dirty="0" smtClean="0"/>
              <a:t>)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41268368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33" y="0"/>
            <a:ext cx="1218136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2.1.Ведущая </a:t>
            </a:r>
            <a:r>
              <a:rPr lang="ru-RU" sz="4000" b="1" dirty="0"/>
              <a:t>идея опыта заключается </a:t>
            </a:r>
            <a:r>
              <a:rPr lang="ru-RU" sz="4000" dirty="0"/>
              <a:t>в том, что у учащихся сформируется опыт применения полученных знаний, умений и навыков, позволяющий хорошо ориентироваться в тестовых заданиях различных видов и уровней, создающий основу для более глубокого усвоения общих положений учебной программы, творческого подхода к учебе, лучшего и более легкого овладения учебным материалом.</a:t>
            </a:r>
          </a:p>
        </p:txBody>
      </p:sp>
    </p:spTree>
    <p:extLst>
      <p:ext uri="{BB962C8B-B14F-4D97-AF65-F5344CB8AC3E}">
        <p14:creationId xmlns:p14="http://schemas.microsoft.com/office/powerpoint/2010/main" val="4160555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27055" y="18749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14478" y="89677"/>
            <a:ext cx="11768415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Изучить:</a:t>
            </a:r>
          </a:p>
          <a:p>
            <a:pPr algn="ctr"/>
            <a:r>
              <a:rPr lang="ru-RU" sz="2800" b="1" dirty="0" smtClean="0"/>
              <a:t>Требования </a:t>
            </a:r>
            <a:r>
              <a:rPr lang="ru-RU" sz="2800" b="1" dirty="0"/>
              <a:t>к оформлению опыта педагогической деятельности</a:t>
            </a:r>
          </a:p>
          <a:p>
            <a:pPr algn="just"/>
            <a:r>
              <a:rPr lang="ru-RU" sz="2400" dirty="0"/>
              <a:t>Экзаменуемый предоставляет авторскую методику или опыт педагогической деятельности в объеме 10-12 страниц (без приложения). Количество страниц в приложении - до 10. Материалы предоставляются в бумажном варианте и на электронном носителе. Требования к оформлению текста: шрифт-</a:t>
            </a:r>
            <a:r>
              <a:rPr lang="ru-RU" sz="2400" dirty="0" err="1"/>
              <a:t>Times</a:t>
            </a:r>
            <a:r>
              <a:rPr lang="ru-RU" sz="2400" dirty="0"/>
              <a:t> </a:t>
            </a:r>
            <a:r>
              <a:rPr lang="ru-RU" sz="2400" dirty="0" err="1"/>
              <a:t>New</a:t>
            </a:r>
            <a:r>
              <a:rPr lang="ru-RU" sz="2400" dirty="0"/>
              <a:t> </a:t>
            </a:r>
            <a:r>
              <a:rPr lang="ru-RU" sz="2400" dirty="0" err="1"/>
              <a:t>Roman</a:t>
            </a:r>
            <a:r>
              <a:rPr lang="ru-RU" sz="2400" dirty="0"/>
              <a:t>, размер 14 пт., междустрочный интервал - 1,5; параметры страниц: левое поле - 3, правое поле - 1, верхнее и нижнее поля - 2; текст печатается без сокращений, кроме общепринятых аббревиатур; Ссылки на литературу оформляются в квадратных скобках в конце предложения. Например : [7, с. 21].</a:t>
            </a:r>
          </a:p>
          <a:p>
            <a:pPr algn="just"/>
            <a:r>
              <a:rPr lang="ru-RU" sz="2400" dirty="0"/>
              <a:t>Оформление литературы — согласно Образцы оформления библиографического описания в списке источников, приводимых в диссертации и автореферате</a:t>
            </a:r>
          </a:p>
          <a:p>
            <a:pPr algn="just"/>
            <a:r>
              <a:rPr lang="ru-RU" sz="2400" dirty="0"/>
              <a:t> </a:t>
            </a:r>
            <a:r>
              <a:rPr lang="ru-RU" sz="2400" dirty="0" smtClean="0"/>
              <a:t>Утверждено </a:t>
            </a:r>
            <a:r>
              <a:rPr lang="ru-RU" sz="2400" dirty="0"/>
              <a:t>приказом Высшей аттестационной комиссии Республики Беларусь от 25.06.2014 № 159 (в редакции приказа Высшей аттестационной комиссии Республики </a:t>
            </a:r>
            <a:r>
              <a:rPr lang="ru-RU" sz="2400" dirty="0" smtClean="0"/>
              <a:t>Беларусь  08.09.2016 № 206) http://vak.org.by/.)</a:t>
            </a:r>
          </a:p>
          <a:p>
            <a:pPr algn="just"/>
            <a:r>
              <a:rPr lang="ru-RU" sz="2400" dirty="0" smtClean="0"/>
              <a:t>Страницы </a:t>
            </a:r>
            <a:r>
              <a:rPr lang="ru-RU" sz="2400" dirty="0"/>
              <a:t>нумеруются внизу справа, первый лист не нумеруется. Первый лист - титульный. Основной текст начинается со второй страницы. В тексте могут выделяться разделы. </a:t>
            </a:r>
          </a:p>
        </p:txBody>
      </p:sp>
    </p:spTree>
    <p:extLst>
      <p:ext uri="{BB962C8B-B14F-4D97-AF65-F5344CB8AC3E}">
        <p14:creationId xmlns:p14="http://schemas.microsoft.com/office/powerpoint/2010/main" val="38652217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nissa\Pictures\158219742-612x6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6" y="140157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45674" y="831273"/>
            <a:ext cx="79340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400" b="1" dirty="0" smtClean="0"/>
          </a:p>
          <a:p>
            <a:r>
              <a:rPr lang="ru-RU" sz="4400" b="1" dirty="0" smtClean="0"/>
              <a:t>2.2.	Описание сущности опыта (авторской методики)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12055270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97346"/>
            <a:ext cx="12099851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b="1" dirty="0"/>
              <a:t>2.2.1. Отражение в общем виде методических и педагогических аспектов опыта – что защищается и как применяется. Желательно представить научную основу опыта, но описывать только те положения, методы и приемы, которые используются в данной работе. </a:t>
            </a:r>
            <a:endParaRPr lang="ru-RU" sz="3400" b="1" dirty="0" smtClean="0"/>
          </a:p>
          <a:p>
            <a:r>
              <a:rPr lang="ru-RU" sz="3400" b="1" dirty="0" smtClean="0"/>
              <a:t>2.2.2</a:t>
            </a:r>
            <a:r>
              <a:rPr lang="ru-RU" sz="3400" b="1" dirty="0"/>
              <a:t>. К какому компоненту педагогической системы относятся данные исследования (определение целей содержания; подходы к построению, отбору, структурированию содержания; организация познавательной деятельности обучающихся; определение эффективных методов обучения, воспитания, развития, поиск средств обучения, воспитания, развития, коррекционной работы и др.).  </a:t>
            </a:r>
            <a:endParaRPr lang="ru-RU" sz="3400" b="1" dirty="0" smtClean="0"/>
          </a:p>
        </p:txBody>
      </p:sp>
    </p:spTree>
    <p:extLst>
      <p:ext uri="{BB962C8B-B14F-4D97-AF65-F5344CB8AC3E}">
        <p14:creationId xmlns:p14="http://schemas.microsoft.com/office/powerpoint/2010/main" val="27888633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390" y="114289"/>
            <a:ext cx="12096307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b="1" dirty="0"/>
              <a:t>2.2.3. Отражение педагогического опыта в системе: какие компоненты его составляют, какие взаимосвязи между ними существуют.  </a:t>
            </a:r>
          </a:p>
          <a:p>
            <a:r>
              <a:rPr lang="ru-RU" sz="3400" b="1" dirty="0"/>
              <a:t>2.2.4. Отражение  последовательности действий при применении основных приемов, форм, средств в контексте общей логики опыта, алгоритм деятельности обучающихся, поэтапные действия педагогического работника. </a:t>
            </a:r>
            <a:endParaRPr lang="ru-RU" sz="3400" b="1" dirty="0" smtClean="0"/>
          </a:p>
          <a:p>
            <a:r>
              <a:rPr lang="ru-RU" sz="3400" b="1" dirty="0" smtClean="0"/>
              <a:t>2.2.5</a:t>
            </a:r>
            <a:r>
              <a:rPr lang="ru-RU" sz="3400" b="1" dirty="0"/>
              <a:t>. Конкретизация материала через примеры каждого компонента системы опыта, фрагменты занятий, пособий и др. </a:t>
            </a:r>
            <a:endParaRPr lang="ru-RU" sz="3400" b="1" dirty="0" smtClean="0"/>
          </a:p>
          <a:p>
            <a:r>
              <a:rPr lang="ru-RU" sz="3400" b="1" dirty="0" smtClean="0"/>
              <a:t>2.2.6</a:t>
            </a:r>
            <a:r>
              <a:rPr lang="ru-RU" sz="3400" b="1" dirty="0"/>
              <a:t>. Основные этапы формирования данного опыта, их преемственность.  </a:t>
            </a:r>
          </a:p>
        </p:txBody>
      </p:sp>
    </p:spTree>
    <p:extLst>
      <p:ext uri="{BB962C8B-B14F-4D97-AF65-F5344CB8AC3E}">
        <p14:creationId xmlns:p14="http://schemas.microsoft.com/office/powerpoint/2010/main" val="32816623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77823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2.2.  Описание сущности опыта</a:t>
            </a:r>
          </a:p>
          <a:p>
            <a:r>
              <a:rPr lang="ru-RU" sz="2800" dirty="0"/>
              <a:t>Опираясь на теоретическую, научно и учебно-методическую литературу, нормативно правовую базу и многолетний собственный педагогический опыт мне удалось выявить, что: важной составляющей эффективного процесса обучения является наличие оперативной и адекватной обратной связи во взаимодействии «учитель – ученик», а именно систематического контроля результатов учебной деятельности учащихся [1, с.1]. Качественным измерителем учебных достижений учащихся являются тесты [2, с.2] Содержанием тестовых  заданий являются единицы содержания обществоведческого образования (понятия, закономерности, выводы, причинно следственные связи и т.д.), установленные образовательным стандартом учебного предмета «Обществоведение» на III ступени общего среднего образования[5, с.67], [8, с.47].</a:t>
            </a:r>
          </a:p>
        </p:txBody>
      </p:sp>
    </p:spTree>
    <p:extLst>
      <p:ext uri="{BB962C8B-B14F-4D97-AF65-F5344CB8AC3E}">
        <p14:creationId xmlns:p14="http://schemas.microsoft.com/office/powerpoint/2010/main" val="42460373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9435"/>
            <a:ext cx="1216364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Форма </a:t>
            </a:r>
            <a:r>
              <a:rPr lang="ru-RU" sz="2800" dirty="0"/>
              <a:t>тестовых  заданий определяется требованиями к уровню подготовки учащихся за период обучения на уровне общего среднего образования по учебному предмету «Обществоведение» [4, с.1]. Комплекс тестов представляет набор стандартизированных тестовых заданий для поурочного и итогового контроля в соответствии с учебными программами X и  XI классов[4, с.1].</a:t>
            </a:r>
          </a:p>
          <a:p>
            <a:r>
              <a:rPr lang="ru-RU" sz="2800" dirty="0"/>
              <a:t>Тестирование – один из способов повышения интереса к учебной деятельности, ибо, работая с тестом можно получить много новой информации, не содержащейся в учебниках, но, знание которой необходимо[5, </a:t>
            </a:r>
            <a:r>
              <a:rPr lang="ru-RU" sz="2800"/>
              <a:t>с.67</a:t>
            </a:r>
            <a:r>
              <a:rPr lang="ru-RU" sz="2800" smtClean="0"/>
              <a:t>],[</a:t>
            </a:r>
            <a:r>
              <a:rPr lang="ru-RU" sz="2800" dirty="0"/>
              <a:t>7, с.67]. Составляющим качественной подготовки учащихся является  приобретение навыков заполнения бланка ответов, чтобы избежать технических ошибок при оформлении ответов на  тестировании [6, с.3</a:t>
            </a:r>
            <a:r>
              <a:rPr lang="ru-RU" sz="2800" dirty="0" smtClean="0"/>
              <a:t>].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445600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nissa\Pictures\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84" y="55416"/>
            <a:ext cx="8127568" cy="676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6808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nissa\Pictures\158219742-612x6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28982" y="277092"/>
            <a:ext cx="793403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2.2. Результативность и эффективность опыта (авторской методики)</a:t>
            </a:r>
          </a:p>
          <a:p>
            <a:r>
              <a:rPr lang="ru-RU" sz="2800" dirty="0"/>
              <a:t>2.2.1. Определение критериев для диагностирования успешности данного опыта, представление методики описания и подсчета результатов.</a:t>
            </a:r>
          </a:p>
          <a:p>
            <a:r>
              <a:rPr lang="ru-RU" sz="2800" dirty="0"/>
              <a:t>2.2.2. Доказательность результативности посредством конкретных примеров со ссылкой на материалы приложения.</a:t>
            </a:r>
          </a:p>
          <a:p>
            <a:r>
              <a:rPr lang="ru-RU" sz="2800" dirty="0"/>
              <a:t>2.2.3.	Определение условий, позитивно и негативно влияющих на эффективность и результативность данного опыта.</a:t>
            </a:r>
          </a:p>
        </p:txBody>
      </p:sp>
    </p:spTree>
    <p:extLst>
      <p:ext uri="{BB962C8B-B14F-4D97-AF65-F5344CB8AC3E}">
        <p14:creationId xmlns:p14="http://schemas.microsoft.com/office/powerpoint/2010/main" val="5835016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2.3.  Результативность и эффективность опыта</a:t>
            </a:r>
          </a:p>
          <a:p>
            <a:r>
              <a:rPr lang="ru-RU" sz="2800" dirty="0"/>
              <a:t>     Таким образом,  результаты формирования опыта применения знаний, умений и навыков у учащихся посредством использования учебного комплекса « Информация – тест – коррекционная работа»            способствовали созданию условий для включения каждого учащегося в учебно-познавательную деятельность, использование эффективных приемов обратной связи, организация системной работы по устранению выявленных  пробелов в усвоении учебного материала; целенаправленному и систематическому развитию читательских умений: находить самую важную информацию в разных видах текстов и других источниках; учащиеся научились анализировать, интегрировать, интерпретировать информацию, делать выводы; оценивать содержание текстов; применять информацию для учебно-познавательных и практических задач. </a:t>
            </a:r>
          </a:p>
        </p:txBody>
      </p:sp>
    </p:spTree>
    <p:extLst>
      <p:ext uri="{BB962C8B-B14F-4D97-AF65-F5344CB8AC3E}">
        <p14:creationId xmlns:p14="http://schemas.microsoft.com/office/powerpoint/2010/main" val="1298385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206177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Косвенным доказательством эффективности опыта работы является рост среднего балла среди учащихся, показавших знания, умения и навыки по обществоведению на централизованном тестировании: 2013 г. сдавало 4 учащихся ( средний балл по школе составил  69,25%, по району 49,57%, по области 47,73 %) ;2014 г. сдавал 1 учащийся (средний балл по школе составил  82%, по району 43,31%, по области 49,56 %);2015 г. сдавало 4учащихся (средний балл по школе составил 70%, по району 63,10%, по области 49,94 %);2016 г. сдавало 7 учащихся (средний балл по школе составил  65%, по району 53,74%, по области) из них  1 учащийся получил 100- балльный сертификат.</a:t>
            </a:r>
          </a:p>
        </p:txBody>
      </p:sp>
    </p:spTree>
    <p:extLst>
      <p:ext uri="{BB962C8B-B14F-4D97-AF65-F5344CB8AC3E}">
        <p14:creationId xmlns:p14="http://schemas.microsoft.com/office/powerpoint/2010/main" val="13099291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nissa\Pictures\158219742-612x6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96837" y="277092"/>
            <a:ext cx="793403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3.	Заключение</a:t>
            </a:r>
          </a:p>
          <a:p>
            <a:r>
              <a:rPr lang="ru-RU" sz="2800" dirty="0"/>
              <a:t>3.1	Конкретные выводы и предложения, вытекающие из опыта.</a:t>
            </a:r>
          </a:p>
          <a:p>
            <a:r>
              <a:rPr lang="ru-RU" sz="2800" dirty="0"/>
              <a:t>3.2	Перспектива дальнейшего совершенствования данного опыта и своей профессиональной практики.</a:t>
            </a:r>
          </a:p>
          <a:p>
            <a:r>
              <a:rPr lang="ru-RU" sz="2800" dirty="0"/>
              <a:t>3.3	Рекомендации по использованию педагогического опыта в деятельности других педагогов, возможности его применения в массовой практике.</a:t>
            </a:r>
          </a:p>
          <a:p>
            <a:r>
              <a:rPr lang="ru-RU" sz="2800" dirty="0"/>
              <a:t>3.4	Собственные статьи, выступления с данным опытом в педагогических аудиториях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40604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833" y="415521"/>
            <a:ext cx="11430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Изучить:</a:t>
            </a:r>
          </a:p>
          <a:p>
            <a:r>
              <a:rPr lang="ru-RU" sz="4000" dirty="0" smtClean="0"/>
              <a:t>Структуру </a:t>
            </a:r>
            <a:r>
              <a:rPr lang="ru-RU" sz="4000" dirty="0"/>
              <a:t>описания педагогического опыта (авторской </a:t>
            </a:r>
            <a:r>
              <a:rPr lang="ru-RU" sz="4000" dirty="0" smtClean="0"/>
              <a:t>методики)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138846"/>
            <a:ext cx="2367246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    Критерии </a:t>
            </a:r>
            <a:r>
              <a:rPr lang="ru-RU" sz="4000" dirty="0"/>
              <a:t>и показатели</a:t>
            </a:r>
          </a:p>
          <a:p>
            <a:r>
              <a:rPr lang="ru-RU" sz="4000" dirty="0"/>
              <a:t> </a:t>
            </a:r>
            <a:r>
              <a:rPr lang="ru-RU" sz="4000" dirty="0" smtClean="0"/>
              <a:t>   оценки </a:t>
            </a:r>
            <a:r>
              <a:rPr lang="ru-RU" sz="4000" dirty="0"/>
              <a:t>представленного педагогического </a:t>
            </a:r>
            <a:r>
              <a:rPr lang="ru-RU" sz="4000" dirty="0" smtClean="0"/>
              <a:t>опыта</a:t>
            </a:r>
          </a:p>
          <a:p>
            <a:r>
              <a:rPr lang="ru-RU" sz="4000" dirty="0" smtClean="0"/>
              <a:t>    (</a:t>
            </a:r>
            <a:r>
              <a:rPr lang="ru-RU" sz="4000" dirty="0"/>
              <a:t>авторской методики) и описания методической </a:t>
            </a:r>
            <a:endParaRPr lang="ru-RU" sz="4000" dirty="0" smtClean="0"/>
          </a:p>
          <a:p>
            <a:r>
              <a:rPr lang="ru-RU" sz="4000" dirty="0" smtClean="0"/>
              <a:t>    деятельности </a:t>
            </a:r>
            <a:r>
              <a:rPr lang="ru-RU" sz="4000" dirty="0"/>
              <a:t>(резюме) </a:t>
            </a:r>
            <a:r>
              <a:rPr lang="ru-RU" sz="4000" dirty="0" smtClean="0"/>
              <a:t>на </a:t>
            </a:r>
            <a:r>
              <a:rPr lang="ru-RU" sz="4000" dirty="0"/>
              <a:t>квалификационном </a:t>
            </a:r>
            <a:endParaRPr lang="ru-RU" sz="4000" dirty="0" smtClean="0"/>
          </a:p>
          <a:p>
            <a:r>
              <a:rPr lang="ru-RU" sz="4000" dirty="0" smtClean="0"/>
              <a:t>   экзамене </a:t>
            </a:r>
            <a:r>
              <a:rPr lang="ru-RU" sz="4000" dirty="0"/>
              <a:t>при прохождении  аттестации на </a:t>
            </a:r>
            <a:endParaRPr lang="ru-RU" sz="4000" dirty="0" smtClean="0"/>
          </a:p>
          <a:p>
            <a:r>
              <a:rPr lang="ru-RU" sz="4000" dirty="0" smtClean="0"/>
              <a:t>   присвоение  высшей квалификационной категории </a:t>
            </a:r>
          </a:p>
          <a:p>
            <a:r>
              <a:rPr lang="ru-RU" sz="4000" dirty="0" smtClean="0"/>
              <a:t>   и квалификационной категории «учитель-методист</a:t>
            </a:r>
            <a:r>
              <a:rPr lang="ru-RU" sz="4000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9072848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3.Заключение</a:t>
            </a:r>
          </a:p>
          <a:p>
            <a:r>
              <a:rPr lang="ru-RU" sz="2800" dirty="0"/>
              <a:t>   На основании проведенной мною работы можно сделать следующие выводы, тестирование имеет ряд преимуществ: они не столь объемны, как традиционные, поскольку не содержат балластного материала; в каждый пункт теста можно ввести не одно, а много понятий, за счет чего информационная емкость карточки повышается; обеспечение индивидуальности, самостоятельности, способствуют обучению детей самоконтролю; повышение объективности контроля и исключения субъективных факторов; оперативность статистической обработки результатов контроля; доступность для обучающегося к полной информации о результатах контроля; обеспечение возможности преподавателю быстрой проверки знаний большого количества обучаемых по разным темам, выполнению заданий; обеспечение всесторонней и полной проверки; обеспечение возможности обучающемуся самопроверки освоения материала в том режиме работы как это ему удобно; доступности и равноправия всех участников процедуры </a:t>
            </a:r>
            <a:r>
              <a:rPr lang="ru-RU" sz="2800" dirty="0" smtClean="0"/>
              <a:t>тестирования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857995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6176"/>
            <a:ext cx="12192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/>
              <a:t>А также тестирование имеет ряд недостатков: </a:t>
            </a:r>
          </a:p>
          <a:p>
            <a:r>
              <a:rPr lang="ru-RU" sz="3000" dirty="0"/>
              <a:t>часто тесты нельзя использовать на уроках, так как для ребенка это дополнительный стресс, а зачастую это связано с индивидуальными физиологическими особенностями человека, в частности со свойствами нервной системы, общим и психическим состоянием испытуемого в данный момент времени; исключение из процедуры контроля устного речевого компонента; снижение потребности выбора главного в прочитанном. Представление задания не способствует развитию личности; четкость мышления, умение вдумываться в смысл каждого слова, каждой высказанной мысли; логическое мышление, так как не всегда учащийся может вспомнить верный ответ, а использует метод угадывания. </a:t>
            </a:r>
          </a:p>
        </p:txBody>
      </p:sp>
    </p:spTree>
    <p:extLst>
      <p:ext uri="{BB962C8B-B14F-4D97-AF65-F5344CB8AC3E}">
        <p14:creationId xmlns:p14="http://schemas.microsoft.com/office/powerpoint/2010/main" val="2358296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27321"/>
            <a:ext cx="1214947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3600" dirty="0"/>
              <a:t>Считаю, что данный опыт можно использовать учителям  обществоведения и истории. Мой опыт был представлен на областном селекторном совещании, областном семинаре для методистов и учителей истории и обществоведения, слушателей повышения квалификации, на заседании районного ресурсного центра.  Считаю, что данная тема имеет перспективы развития.  Планирую издать учебный комплекс «Информация – тест – коррекционная работа» для учащихся 10 и 11 классов.</a:t>
            </a:r>
          </a:p>
        </p:txBody>
      </p:sp>
    </p:spTree>
    <p:extLst>
      <p:ext uri="{BB962C8B-B14F-4D97-AF65-F5344CB8AC3E}">
        <p14:creationId xmlns:p14="http://schemas.microsoft.com/office/powerpoint/2010/main" val="23830133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nissa\Pictures\depositphotos_13396618-stock-photo-teach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605" y="963613"/>
            <a:ext cx="6180252" cy="447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7091" y="138546"/>
            <a:ext cx="5445732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/>
              <a:t> </a:t>
            </a:r>
            <a:r>
              <a:rPr lang="ru-RU" sz="2200" b="1" dirty="0"/>
              <a:t>Список литературы</a:t>
            </a:r>
          </a:p>
          <a:p>
            <a:r>
              <a:rPr lang="ru-RU" sz="2200" dirty="0"/>
              <a:t>1.Селевко, Г. К. Современные образовательные технологии : учебное пособие / Г. К. </a:t>
            </a:r>
            <a:r>
              <a:rPr lang="ru-RU" sz="2200" dirty="0" err="1"/>
              <a:t>Селевко</a:t>
            </a:r>
            <a:r>
              <a:rPr lang="ru-RU" sz="2200" dirty="0"/>
              <a:t>. – М.: Народное образование.1998. – 256 с.</a:t>
            </a:r>
          </a:p>
          <a:p>
            <a:r>
              <a:rPr lang="ru-RU" sz="2200" dirty="0"/>
              <a:t>2. Смирнова, Е. </a:t>
            </a:r>
            <a:r>
              <a:rPr lang="ru-RU" sz="2200" dirty="0" err="1"/>
              <a:t>Ю.Обществоведение</a:t>
            </a:r>
            <a:r>
              <a:rPr lang="ru-RU" sz="2200" dirty="0"/>
              <a:t> : тестовые и </a:t>
            </a:r>
            <a:r>
              <a:rPr lang="ru-RU" sz="2200" dirty="0" err="1"/>
              <a:t>разноуровневые</a:t>
            </a:r>
            <a:r>
              <a:rPr lang="ru-RU" sz="2200" dirty="0"/>
              <a:t> задания: 10-й </a:t>
            </a:r>
            <a:r>
              <a:rPr lang="ru-RU" sz="2200" dirty="0" err="1"/>
              <a:t>кл</a:t>
            </a:r>
            <a:r>
              <a:rPr lang="ru-RU" sz="2200" dirty="0"/>
              <a:t>.:пособие для учителей </a:t>
            </a:r>
            <a:r>
              <a:rPr lang="ru-RU" sz="2200" dirty="0" err="1"/>
              <a:t>учеждений</a:t>
            </a:r>
            <a:r>
              <a:rPr lang="ru-RU" sz="2200" dirty="0"/>
              <a:t> общ. Сред. Образования с белорус. И рус. Яз. Обучения/ Е. Ю. Смирнова. – Минск: </a:t>
            </a:r>
            <a:r>
              <a:rPr lang="ru-RU" sz="2200" dirty="0" err="1"/>
              <a:t>Сэр.Вит</a:t>
            </a:r>
            <a:r>
              <a:rPr lang="ru-RU" sz="2200" dirty="0"/>
              <a:t>, 2012.- 112 с. – (Контрольно-измерительные материалы).</a:t>
            </a:r>
          </a:p>
          <a:p>
            <a:r>
              <a:rPr lang="ru-RU" sz="2200" dirty="0"/>
              <a:t> 3. Смирнова, Е. </a:t>
            </a:r>
            <a:r>
              <a:rPr lang="ru-RU" sz="2200" dirty="0" err="1"/>
              <a:t>Ю.Обществоведение</a:t>
            </a:r>
            <a:r>
              <a:rPr lang="ru-RU" sz="2200" dirty="0"/>
              <a:t> : тестовые и </a:t>
            </a:r>
            <a:r>
              <a:rPr lang="ru-RU" sz="2200" dirty="0" err="1"/>
              <a:t>разноуровневые</a:t>
            </a:r>
            <a:r>
              <a:rPr lang="ru-RU" sz="2200" dirty="0"/>
              <a:t> задания: 11-й </a:t>
            </a:r>
            <a:r>
              <a:rPr lang="ru-RU" sz="2200" dirty="0" err="1"/>
              <a:t>кл</a:t>
            </a:r>
            <a:r>
              <a:rPr lang="ru-RU" sz="2200" dirty="0"/>
              <a:t>.:пособие для учителей </a:t>
            </a:r>
            <a:r>
              <a:rPr lang="ru-RU" sz="2200" dirty="0" err="1"/>
              <a:t>учеждений</a:t>
            </a:r>
            <a:r>
              <a:rPr lang="ru-RU" sz="2200" dirty="0"/>
              <a:t> общ. Сред. Образования с белорус. И рус. Яз. Обучения/ Е. Ю. Смирнова. – Минск: </a:t>
            </a:r>
            <a:r>
              <a:rPr lang="ru-RU" sz="2200" dirty="0" err="1"/>
              <a:t>Сэр.Вит</a:t>
            </a:r>
            <a:r>
              <a:rPr lang="ru-RU" sz="2200" dirty="0"/>
              <a:t>, 2012.- 112 с. – (Контрольно-измерительные материалы).</a:t>
            </a:r>
          </a:p>
        </p:txBody>
      </p:sp>
    </p:spTree>
    <p:extLst>
      <p:ext uri="{BB962C8B-B14F-4D97-AF65-F5344CB8AC3E}">
        <p14:creationId xmlns:p14="http://schemas.microsoft.com/office/powerpoint/2010/main" val="21127350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32679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nissa\Pictures\teacher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1" y="489519"/>
            <a:ext cx="7962900" cy="544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39991" y="1283845"/>
            <a:ext cx="362065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Приложение 1</a:t>
            </a:r>
          </a:p>
          <a:p>
            <a:r>
              <a:rPr lang="ru-RU" sz="3600" dirty="0" smtClean="0"/>
              <a:t>Технологические </a:t>
            </a:r>
            <a:r>
              <a:rPr lang="ru-RU" sz="3600" dirty="0"/>
              <a:t>карты, планы-конспекты, занятий, мероприятий.</a:t>
            </a:r>
          </a:p>
        </p:txBody>
      </p:sp>
    </p:spTree>
    <p:extLst>
      <p:ext uri="{BB962C8B-B14F-4D97-AF65-F5344CB8AC3E}">
        <p14:creationId xmlns:p14="http://schemas.microsoft.com/office/powerpoint/2010/main" val="42745692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88056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nissa\Pictures\1424172567_19936680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875743"/>
            <a:ext cx="5667774" cy="474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94764" y="1357745"/>
            <a:ext cx="400858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/>
              <a:t>Приложение </a:t>
            </a:r>
            <a:r>
              <a:rPr lang="ru-RU" sz="4000" b="1" dirty="0" smtClean="0"/>
              <a:t>2 </a:t>
            </a:r>
            <a:r>
              <a:rPr lang="ru-RU" sz="4000" dirty="0" smtClean="0"/>
              <a:t>Список </a:t>
            </a:r>
            <a:r>
              <a:rPr lang="ru-RU" sz="4000" dirty="0"/>
              <a:t>публикаций автора по теме </a:t>
            </a:r>
            <a:r>
              <a:rPr lang="ru-RU" sz="4000" dirty="0" smtClean="0"/>
              <a:t>опыта</a:t>
            </a:r>
            <a:endParaRPr lang="ru-RU" sz="4000" dirty="0"/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0333631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55801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nissa\Pictures\iTJJM0BH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307" y="997527"/>
            <a:ext cx="4638820" cy="423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1056" y="1279620"/>
            <a:ext cx="645621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Приложение 3 </a:t>
            </a:r>
          </a:p>
          <a:p>
            <a:r>
              <a:rPr lang="ru-RU" sz="4400" dirty="0" smtClean="0"/>
              <a:t>Примеры </a:t>
            </a:r>
            <a:r>
              <a:rPr lang="ru-RU" sz="4400" dirty="0"/>
              <a:t>дидактических материалов, анкет, опросников и т.д. </a:t>
            </a:r>
          </a:p>
          <a:p>
            <a:r>
              <a:rPr lang="ru-RU" sz="4400" dirty="0"/>
              <a:t>Например (приложение1</a:t>
            </a:r>
            <a:r>
              <a:rPr lang="ru-RU" sz="4400" dirty="0" smtClean="0"/>
              <a:t>)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752508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97346"/>
            <a:ext cx="12192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Государственное учреждение образования “Средняя школа № 14 г. Мозыря”</a:t>
            </a:r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r>
              <a:rPr lang="ru-RU" sz="2400" dirty="0" smtClean="0"/>
              <a:t>                              ОПИСАНИЕ </a:t>
            </a:r>
            <a:r>
              <a:rPr lang="ru-RU" sz="2400" dirty="0"/>
              <a:t>ОПЫТА ПЕДАГОГИЧЕСКОЙ ДЕЯТЕЛЬНОСТИ</a:t>
            </a:r>
          </a:p>
          <a:p>
            <a:r>
              <a:rPr lang="ru-RU" sz="2400" dirty="0"/>
              <a:t> “ИСПОЛЬЗОВАНИЕ УЧЕБНОГО КОМПЛЕКСА “ИНФОРМАЦИЯ - ТЕСТ - КОРРЕКЦИОННАЯ РАБОТА”  НА УРОКАХ ОБЩЕСТВОВЕДЕНИЯ КАК ОСНОВА ФОРМИРОВАНИЯ ОПЫТА ПРИМЕНЕНИЯ ПОЛУЧЕННЫХ ЗНАНИЙ, УМЕНИЙ И НАВЫКОВ У УЧАЩИХСЯ НА ТРЕТЬЕЙ СТУПЕНИ ОБЩЕГО СРЕДНЕГО ОБРАЗОВАНИЯ”</a:t>
            </a:r>
          </a:p>
          <a:p>
            <a:endParaRPr lang="ru-RU" sz="2400" dirty="0"/>
          </a:p>
          <a:p>
            <a:r>
              <a:rPr lang="ru-RU" sz="2400" dirty="0"/>
              <a:t>                                                                                              Старикова Марина Григорьевна,</a:t>
            </a:r>
          </a:p>
          <a:p>
            <a:r>
              <a:rPr lang="ru-RU" sz="2400" dirty="0"/>
              <a:t>                                                                                              учитель обществоведения</a:t>
            </a:r>
          </a:p>
          <a:p>
            <a:r>
              <a:rPr lang="ru-RU" sz="2400" dirty="0"/>
              <a:t>                                                                                              8(033) 680-03-81</a:t>
            </a:r>
          </a:p>
        </p:txBody>
      </p:sp>
    </p:spTree>
    <p:extLst>
      <p:ext uri="{BB962C8B-B14F-4D97-AF65-F5344CB8AC3E}">
        <p14:creationId xmlns:p14="http://schemas.microsoft.com/office/powerpoint/2010/main" val="29076317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73439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nissa\Pictures\ah6qvuf-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238" y="147780"/>
            <a:ext cx="9180944" cy="648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9724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nissa\Pictures\thum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80" y="-1"/>
            <a:ext cx="13188578" cy="693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2313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nissa\Pictures\158219742-612x6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23126" y="802981"/>
            <a:ext cx="653897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chemeClr val="bg1"/>
                </a:solidFill>
                <a:latin typeface="Monotype Corsiva" pitchFamily="66" charset="0"/>
              </a:rPr>
              <a:t>От мастерства </a:t>
            </a:r>
          </a:p>
          <a:p>
            <a:pPr algn="ctr"/>
            <a:r>
              <a:rPr lang="ru-RU" sz="8000" b="1" dirty="0" smtClean="0">
                <a:solidFill>
                  <a:schemeClr val="bg1"/>
                </a:solidFill>
                <a:latin typeface="Monotype Corsiva" pitchFamily="66" charset="0"/>
              </a:rPr>
              <a:t>к  успеху!</a:t>
            </a:r>
            <a:endParaRPr lang="ru-RU" sz="80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462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issa\Pictures\158219742-612x6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58992" y="240145"/>
            <a:ext cx="711373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1</a:t>
            </a:r>
            <a:r>
              <a:rPr lang="ru-RU" sz="4400" b="1" dirty="0"/>
              <a:t>	Информационный блок</a:t>
            </a:r>
          </a:p>
          <a:p>
            <a:r>
              <a:rPr lang="ru-RU" sz="4400" dirty="0"/>
              <a:t>1.1.	Название темы опыта (авторской методики)</a:t>
            </a:r>
          </a:p>
          <a:p>
            <a:r>
              <a:rPr lang="ru-RU" sz="4400" dirty="0"/>
              <a:t>Использование средств, приемов, методов и т.п. в образовательной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3524269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353" y="84892"/>
            <a:ext cx="1216364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/>
              <a:t>1.Информационный блок</a:t>
            </a:r>
          </a:p>
          <a:p>
            <a:r>
              <a:rPr lang="ru-RU" sz="4000" dirty="0"/>
              <a:t>1.1. Название темы опыта «Использование учебного комплекса “ Информация – тест – коррекционная работа” на уроках обществоведения как основа формирования опыта применения полученных знаний, умений и навыков  у учащихся на третьей ступени общего среднего образования»</a:t>
            </a:r>
          </a:p>
        </p:txBody>
      </p:sp>
    </p:spTree>
    <p:extLst>
      <p:ext uri="{BB962C8B-B14F-4D97-AF65-F5344CB8AC3E}">
        <p14:creationId xmlns:p14="http://schemas.microsoft.com/office/powerpoint/2010/main" val="2381745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issa\Pictures\uchitel-640x4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78" y="963613"/>
            <a:ext cx="6096001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08799" y="511026"/>
            <a:ext cx="494145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1.2.	Актуальность опыта (авторской методики)</a:t>
            </a:r>
          </a:p>
          <a:p>
            <a:r>
              <a:rPr lang="ru-RU" sz="3200" b="1" dirty="0"/>
              <a:t>Противоречия, затруднения, проблемы, встречающиеся в массовой образовательной практике, на решение которых направлен данный опыт.</a:t>
            </a:r>
          </a:p>
          <a:p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819691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168"/>
            <a:ext cx="12192001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/>
              <a:t>В последние годы метод тестовой проверки знаний находит все большее применение. </a:t>
            </a:r>
            <a:endParaRPr lang="ru-RU" sz="2600" dirty="0" smtClean="0"/>
          </a:p>
          <a:p>
            <a:r>
              <a:rPr lang="ru-RU" sz="2600" dirty="0" smtClean="0"/>
              <a:t>Это </a:t>
            </a:r>
            <a:r>
              <a:rPr lang="ru-RU" sz="2600" dirty="0"/>
              <a:t>связано с внедрением единого государственного экзамена, который проводится, </a:t>
            </a:r>
            <a:r>
              <a:rPr lang="ru-RU" sz="2600" dirty="0" smtClean="0"/>
              <a:t>известно</a:t>
            </a:r>
            <a:r>
              <a:rPr lang="ru-RU" sz="2600" dirty="0"/>
              <a:t>, в форме </a:t>
            </a:r>
            <a:r>
              <a:rPr lang="ru-RU" sz="2600" dirty="0" smtClean="0"/>
              <a:t>тестирования</a:t>
            </a:r>
            <a:r>
              <a:rPr lang="ru-RU" sz="2600" dirty="0"/>
              <a:t>. Учитывая то, что ЦТ стало обязательным, данным вопросом следует </a:t>
            </a:r>
            <a:r>
              <a:rPr lang="ru-RU" sz="2600" dirty="0" smtClean="0"/>
              <a:t>заниматься </a:t>
            </a:r>
            <a:r>
              <a:rPr lang="ru-RU" sz="2600" dirty="0"/>
              <a:t>систематически и целенаправленно. Чтобы получить хорошие </a:t>
            </a:r>
            <a:r>
              <a:rPr lang="ru-RU" sz="2600" dirty="0" smtClean="0"/>
              <a:t>результаты </a:t>
            </a:r>
            <a:r>
              <a:rPr lang="ru-RU" sz="2600" dirty="0"/>
              <a:t>в </a:t>
            </a:r>
            <a:r>
              <a:rPr lang="ru-RU" sz="2600" dirty="0" smtClean="0"/>
              <a:t>тестировании, необходимо </a:t>
            </a:r>
            <a:r>
              <a:rPr lang="ru-RU" sz="2600" dirty="0"/>
              <a:t>приобрести опыт выполнения этой процедуры. Для этого учителю надо </a:t>
            </a:r>
            <a:r>
              <a:rPr lang="ru-RU" sz="2600" dirty="0" smtClean="0"/>
              <a:t>овладеть определёнными </a:t>
            </a:r>
            <a:r>
              <a:rPr lang="ru-RU" sz="2600" dirty="0"/>
              <a:t>приёмами использования тестов для того, чтобы помочь </a:t>
            </a:r>
            <a:r>
              <a:rPr lang="ru-RU" sz="2600" dirty="0" smtClean="0"/>
              <a:t>учащимся. </a:t>
            </a:r>
          </a:p>
          <a:p>
            <a:r>
              <a:rPr lang="ru-RU" sz="2600" dirty="0" smtClean="0"/>
              <a:t>Анализируя </a:t>
            </a:r>
            <a:r>
              <a:rPr lang="ru-RU" sz="2600" dirty="0"/>
              <a:t>результаты мониторингового исследования, проведенного Национальным </a:t>
            </a:r>
            <a:r>
              <a:rPr lang="ru-RU" sz="2600" dirty="0" smtClean="0"/>
              <a:t>институтом образования </a:t>
            </a:r>
            <a:r>
              <a:rPr lang="ru-RU" sz="2600" dirty="0"/>
              <a:t>в соответствии с приказом Министра образования Республики </a:t>
            </a:r>
            <a:r>
              <a:rPr lang="ru-RU" sz="2600" dirty="0" smtClean="0"/>
              <a:t>Беларусь </a:t>
            </a:r>
            <a:r>
              <a:rPr lang="ru-RU" sz="2600" dirty="0"/>
              <a:t>от 06.09.2013 № 692 «Об организации изучения качества образования в учреждениях </a:t>
            </a:r>
            <a:r>
              <a:rPr lang="ru-RU" sz="2600" dirty="0" smtClean="0"/>
              <a:t>общего среднего </a:t>
            </a:r>
            <a:r>
              <a:rPr lang="ru-RU" sz="2600" dirty="0"/>
              <a:t>образования в 2012/2013 и 2013/2014 учебных годах по учебному предмету  </a:t>
            </a:r>
            <a:r>
              <a:rPr lang="ru-RU" sz="2600" dirty="0" smtClean="0"/>
              <a:t>«</a:t>
            </a:r>
            <a:r>
              <a:rPr lang="ru-RU" sz="2600" dirty="0"/>
              <a:t>Обществоведение”, </a:t>
            </a:r>
            <a:r>
              <a:rPr lang="ru-RU" sz="2600" dirty="0" smtClean="0"/>
              <a:t>преодолеть </a:t>
            </a:r>
            <a:r>
              <a:rPr lang="ru-RU" sz="2600" dirty="0"/>
              <a:t>чувство неизвестности, </a:t>
            </a:r>
            <a:r>
              <a:rPr lang="ru-RU" sz="2600" dirty="0" smtClean="0"/>
              <a:t>привыкнуть </a:t>
            </a:r>
            <a:r>
              <a:rPr lang="ru-RU" sz="2600" dirty="0"/>
              <a:t>к тестовой ситуации, обрести уверенность в себе. </a:t>
            </a:r>
            <a:endParaRPr lang="ru-RU" sz="2600" dirty="0" smtClean="0"/>
          </a:p>
        </p:txBody>
      </p:sp>
    </p:spTree>
    <p:extLst>
      <p:ext uri="{BB962C8B-B14F-4D97-AF65-F5344CB8AC3E}">
        <p14:creationId xmlns:p14="http://schemas.microsoft.com/office/powerpoint/2010/main" val="2335531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753107"/>
            <a:ext cx="12234530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2800" dirty="0" smtClean="0"/>
              <a:t>было </a:t>
            </a:r>
            <a:r>
              <a:rPr lang="ru-RU" sz="2800" dirty="0"/>
              <a:t>выявлено, что учащиеся IX, X классов испытывают затруднения при </a:t>
            </a:r>
          </a:p>
          <a:p>
            <a:r>
              <a:rPr lang="ru-RU" sz="2800" dirty="0"/>
              <a:t>выполнении заданий, которые требуют умений выделять основные признаки понятий </a:t>
            </a:r>
          </a:p>
          <a:p>
            <a:r>
              <a:rPr lang="ru-RU" sz="2800" dirty="0"/>
              <a:t>(давать определения понятий), конкретизировать обществоведческие понятия примерами, </a:t>
            </a:r>
          </a:p>
          <a:p>
            <a:r>
              <a:rPr lang="ru-RU" sz="2800" dirty="0"/>
              <a:t>осуществлять поиск социально-гуманитарной информации в различных источниках (в частности, диаграмме),</a:t>
            </a:r>
          </a:p>
          <a:p>
            <a:r>
              <a:rPr lang="ru-RU" sz="2800" dirty="0"/>
              <a:t> раскрывать сущность социальных явлений и процессов, формулировать и аргументировать </a:t>
            </a:r>
            <a:r>
              <a:rPr lang="ru-RU" sz="2800" dirty="0" smtClean="0"/>
              <a:t>собственные </a:t>
            </a:r>
            <a:r>
              <a:rPr lang="ru-RU" sz="2800" dirty="0"/>
              <a:t>суждения по социальным вопросам, применять знания и умения при анализе и </a:t>
            </a:r>
            <a:r>
              <a:rPr lang="ru-RU" sz="2800" dirty="0" smtClean="0"/>
              <a:t>оценке </a:t>
            </a:r>
            <a:r>
              <a:rPr lang="ru-RU" sz="2800" dirty="0"/>
              <a:t>явлений действительности, </a:t>
            </a:r>
            <a:r>
              <a:rPr lang="ru-RU" sz="2800" dirty="0" smtClean="0"/>
              <a:t>использовать </a:t>
            </a:r>
            <a:r>
              <a:rPr lang="ru-RU" sz="2800" dirty="0" err="1" smtClean="0"/>
              <a:t>внутрипредметные</a:t>
            </a:r>
            <a:r>
              <a:rPr lang="ru-RU" sz="2800" dirty="0" smtClean="0"/>
              <a:t> </a:t>
            </a:r>
            <a:r>
              <a:rPr lang="ru-RU" sz="2800" dirty="0"/>
              <a:t>и </a:t>
            </a:r>
            <a:r>
              <a:rPr lang="ru-RU" sz="2800" dirty="0" err="1"/>
              <a:t>межпредметные</a:t>
            </a:r>
            <a:r>
              <a:rPr lang="ru-RU" sz="2800" dirty="0"/>
              <a:t> связи </a:t>
            </a:r>
            <a:r>
              <a:rPr lang="ru-RU" sz="2800" dirty="0" smtClean="0"/>
              <a:t>при характеристике </a:t>
            </a:r>
            <a:r>
              <a:rPr lang="ru-RU" sz="2800" dirty="0"/>
              <a:t>социальных явлений и процессов. </a:t>
            </a:r>
          </a:p>
        </p:txBody>
      </p:sp>
    </p:spTree>
    <p:extLst>
      <p:ext uri="{BB962C8B-B14F-4D97-AF65-F5344CB8AC3E}">
        <p14:creationId xmlns:p14="http://schemas.microsoft.com/office/powerpoint/2010/main" val="2570980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2112</Words>
  <Application>Microsoft Office PowerPoint</Application>
  <PresentationFormat>Произвольный</PresentationFormat>
  <Paragraphs>118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nissa</cp:lastModifiedBy>
  <cp:revision>69</cp:revision>
  <dcterms:created xsi:type="dcterms:W3CDTF">2018-10-25T15:18:44Z</dcterms:created>
  <dcterms:modified xsi:type="dcterms:W3CDTF">2018-10-29T21:45:09Z</dcterms:modified>
</cp:coreProperties>
</file>